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421" r:id="rId2"/>
    <p:sldId id="272" r:id="rId3"/>
    <p:sldId id="429" r:id="rId4"/>
    <p:sldId id="423" r:id="rId5"/>
    <p:sldId id="424" r:id="rId6"/>
    <p:sldId id="384" r:id="rId7"/>
    <p:sldId id="422" r:id="rId8"/>
    <p:sldId id="426" r:id="rId9"/>
    <p:sldId id="448" r:id="rId10"/>
    <p:sldId id="449" r:id="rId11"/>
    <p:sldId id="450" r:id="rId12"/>
    <p:sldId id="451" r:id="rId13"/>
    <p:sldId id="452" r:id="rId14"/>
    <p:sldId id="432" r:id="rId15"/>
    <p:sldId id="433" r:id="rId16"/>
    <p:sldId id="443" r:id="rId17"/>
    <p:sldId id="438" r:id="rId18"/>
    <p:sldId id="445" r:id="rId19"/>
    <p:sldId id="447" r:id="rId20"/>
    <p:sldId id="444" r:id="rId21"/>
    <p:sldId id="439" r:id="rId22"/>
    <p:sldId id="440" r:id="rId23"/>
    <p:sldId id="441" r:id="rId24"/>
    <p:sldId id="442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</p:embeddedFont>
    <p:embeddedFont>
      <p:font typeface="IRLotus" panose="02000503000000020002" pitchFamily="2" charset="-78"/>
      <p:regular r:id="rId29"/>
      <p:bold r:id="rId30"/>
    </p:embeddedFont>
    <p:embeddedFont>
      <p:font typeface="Ray Black" panose="02000504000000020004" pitchFamily="2" charset="-78"/>
      <p:bold r:id="rId31"/>
    </p:embeddedFont>
    <p:embeddedFont>
      <p:font typeface="Vazir Black" pitchFamily="2" charset="-78"/>
      <p:bold r:id="rId32"/>
    </p:embeddedFont>
    <p:embeddedFont>
      <p:font typeface="Vazir Thin" pitchFamily="2" charset="-78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1"/>
    <a:srgbClr val="CDCDCD"/>
    <a:srgbClr val="C6D9BA"/>
    <a:srgbClr val="D4E2D3"/>
    <a:srgbClr val="70373F"/>
    <a:srgbClr val="9EBE9C"/>
    <a:srgbClr val="EA6B14"/>
    <a:srgbClr val="FBFBCF"/>
    <a:srgbClr val="6C7E3A"/>
    <a:srgbClr val="465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6CF765-916F-48F9-A0C6-3B9088DFB988}">
  <a:tblStyle styleId="{DC6CF765-916F-48F9-A0C6-3B9088DFB9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B6DD8-DE1A-4F68-94E9-87011C33D6D0}" type="doc">
      <dgm:prSet loTypeId="urn:microsoft.com/office/officeart/2005/8/layout/cycle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rtl="1"/>
          <a:endParaRPr lang="fa-IR"/>
        </a:p>
      </dgm:t>
    </dgm:pt>
    <dgm:pt modelId="{7D67696C-9998-404C-AE3A-46CACBA12FB7}">
      <dgm:prSet phldrT="[Text]"/>
      <dgm:spPr/>
      <dgm:t>
        <a:bodyPr/>
        <a:lstStyle/>
        <a:p>
          <a:pPr rtl="1"/>
          <a:r>
            <a:rPr lang="fa-IR" dirty="0">
              <a:latin typeface="Ray Black" panose="02000504000000020004" pitchFamily="2" charset="-78"/>
              <a:cs typeface="Ray Black" panose="02000504000000020004" pitchFamily="2" charset="-78"/>
            </a:rPr>
            <a:t>قرآن در قانون احکام دائمی برنامه </a:t>
          </a:r>
        </a:p>
      </dgm:t>
    </dgm:pt>
    <dgm:pt modelId="{E3B39FB4-F71D-443A-8348-D3FE3E670AFF}" type="parTrans" cxnId="{DB91F8E6-43B4-4C43-8BD0-F8634E2C59B3}">
      <dgm:prSet/>
      <dgm:spPr/>
      <dgm:t>
        <a:bodyPr/>
        <a:lstStyle/>
        <a:p>
          <a:pPr rtl="1"/>
          <a:endParaRPr lang="fa-IR"/>
        </a:p>
      </dgm:t>
    </dgm:pt>
    <dgm:pt modelId="{F866706F-C556-42ED-B7C8-20558F5E6E22}" type="sibTrans" cxnId="{DB91F8E6-43B4-4C43-8BD0-F8634E2C59B3}">
      <dgm:prSet/>
      <dgm:spPr/>
      <dgm:t>
        <a:bodyPr/>
        <a:lstStyle/>
        <a:p>
          <a:pPr rtl="1"/>
          <a:endParaRPr lang="fa-IR"/>
        </a:p>
      </dgm:t>
    </dgm:pt>
    <dgm:pt modelId="{3D972EA9-CC91-4114-811C-FBF6D0C146FA}">
      <dgm:prSet/>
      <dgm:spPr/>
      <dgm:t>
        <a:bodyPr/>
        <a:lstStyle/>
        <a:p>
          <a:pPr rtl="1"/>
          <a:r>
            <a:rPr lang="fa-IR" dirty="0">
              <a:latin typeface="Ray Black" panose="02000504000000020004" pitchFamily="2" charset="-78"/>
              <a:cs typeface="Ray Black" panose="02000504000000020004" pitchFamily="2" charset="-78"/>
            </a:rPr>
            <a:t>پیشنهاد فراکسیون قرآن و عترت</a:t>
          </a:r>
          <a:endParaRPr lang="en-US" dirty="0">
            <a:latin typeface="Ray Black" panose="02000504000000020004" pitchFamily="2" charset="-78"/>
            <a:cs typeface="Ray Black" panose="02000504000000020004" pitchFamily="2" charset="-78"/>
          </a:endParaRPr>
        </a:p>
      </dgm:t>
    </dgm:pt>
    <dgm:pt modelId="{206942CA-AEF5-4E1E-9F5E-85E5DF53A89B}" type="parTrans" cxnId="{9AB72E8A-AEDE-446B-86E5-96CFA91B4FE3}">
      <dgm:prSet/>
      <dgm:spPr/>
      <dgm:t>
        <a:bodyPr/>
        <a:lstStyle/>
        <a:p>
          <a:pPr rtl="1"/>
          <a:endParaRPr lang="fa-IR"/>
        </a:p>
      </dgm:t>
    </dgm:pt>
    <dgm:pt modelId="{CDB25230-2530-429D-878B-F19283DCC196}" type="sibTrans" cxnId="{9AB72E8A-AEDE-446B-86E5-96CFA91B4FE3}">
      <dgm:prSet/>
      <dgm:spPr/>
      <dgm:t>
        <a:bodyPr/>
        <a:lstStyle/>
        <a:p>
          <a:pPr rtl="1"/>
          <a:endParaRPr lang="fa-IR"/>
        </a:p>
      </dgm:t>
    </dgm:pt>
    <dgm:pt modelId="{FEF55F43-7DCC-4556-BC4F-EBE270E3F6D4}">
      <dgm:prSet phldrT="[Text]"/>
      <dgm:spPr/>
      <dgm:t>
        <a:bodyPr/>
        <a:lstStyle/>
        <a:p>
          <a:pPr rtl="1"/>
          <a:r>
            <a:rPr lang="fa-IR" dirty="0">
              <a:latin typeface="Ray Black" panose="02000504000000020004" pitchFamily="2" charset="-78"/>
              <a:cs typeface="Ray Black" panose="02000504000000020004" pitchFamily="2" charset="-78"/>
            </a:rPr>
            <a:t>قرآن در برنامه‌های توسعه</a:t>
          </a:r>
        </a:p>
      </dgm:t>
    </dgm:pt>
    <dgm:pt modelId="{DF71FA76-80DD-4F37-9C0B-AEDB3F30D043}" type="parTrans" cxnId="{8547E12E-0853-4FD6-8FE4-C81CD67D6FFC}">
      <dgm:prSet/>
      <dgm:spPr/>
      <dgm:t>
        <a:bodyPr/>
        <a:lstStyle/>
        <a:p>
          <a:pPr rtl="1"/>
          <a:endParaRPr lang="fa-IR"/>
        </a:p>
      </dgm:t>
    </dgm:pt>
    <dgm:pt modelId="{81CF7F0D-FAC3-4519-809F-00FC8FB9A3ED}" type="sibTrans" cxnId="{8547E12E-0853-4FD6-8FE4-C81CD67D6FFC}">
      <dgm:prSet/>
      <dgm:spPr/>
      <dgm:t>
        <a:bodyPr/>
        <a:lstStyle/>
        <a:p>
          <a:pPr rtl="1"/>
          <a:endParaRPr lang="fa-IR"/>
        </a:p>
      </dgm:t>
    </dgm:pt>
    <dgm:pt modelId="{C9F9BEDC-E521-47CE-A0C0-7BF50A2039FD}">
      <dgm:prSet/>
      <dgm:spPr/>
      <dgm:t>
        <a:bodyPr/>
        <a:lstStyle/>
        <a:p>
          <a:pPr rtl="1"/>
          <a:r>
            <a:rPr lang="fa-IR" dirty="0">
              <a:latin typeface="Ray Black" panose="02000504000000020004" pitchFamily="2" charset="-78"/>
              <a:cs typeface="Ray Black" panose="02000504000000020004" pitchFamily="2" charset="-78"/>
            </a:rPr>
            <a:t>پیشنهاد کمیته تبلیغ تدوین لایحه برنامه هفتم توسعه</a:t>
          </a:r>
          <a:endParaRPr lang="en-US" dirty="0">
            <a:latin typeface="Ray Black" panose="02000504000000020004" pitchFamily="2" charset="-78"/>
            <a:cs typeface="Ray Black" panose="02000504000000020004" pitchFamily="2" charset="-78"/>
          </a:endParaRPr>
        </a:p>
      </dgm:t>
    </dgm:pt>
    <dgm:pt modelId="{65361A57-A0E4-4911-9FB1-99B45481361A}" type="parTrans" cxnId="{CD7035C5-AD07-4CBF-8F71-1657AA00FDE6}">
      <dgm:prSet/>
      <dgm:spPr/>
      <dgm:t>
        <a:bodyPr/>
        <a:lstStyle/>
        <a:p>
          <a:endParaRPr lang="en-US"/>
        </a:p>
      </dgm:t>
    </dgm:pt>
    <dgm:pt modelId="{C6D76623-B08D-41D3-8DAA-5860C9FF85AF}" type="sibTrans" cxnId="{CD7035C5-AD07-4CBF-8F71-1657AA00FDE6}">
      <dgm:prSet/>
      <dgm:spPr/>
      <dgm:t>
        <a:bodyPr/>
        <a:lstStyle/>
        <a:p>
          <a:endParaRPr lang="en-US"/>
        </a:p>
      </dgm:t>
    </dgm:pt>
    <dgm:pt modelId="{B2CEC3DE-20F0-4402-B73D-5A5C93CCE7D4}" type="pres">
      <dgm:prSet presAssocID="{665B6DD8-DE1A-4F68-94E9-87011C33D6D0}" presName="cycle" presStyleCnt="0">
        <dgm:presLayoutVars>
          <dgm:dir/>
          <dgm:resizeHandles val="exact"/>
        </dgm:presLayoutVars>
      </dgm:prSet>
      <dgm:spPr/>
    </dgm:pt>
    <dgm:pt modelId="{C76F30EC-6C0B-4FE0-BA3D-659D457A6000}" type="pres">
      <dgm:prSet presAssocID="{FEF55F43-7DCC-4556-BC4F-EBE270E3F6D4}" presName="node" presStyleLbl="node1" presStyleIdx="0" presStyleCnt="4">
        <dgm:presLayoutVars>
          <dgm:bulletEnabled val="1"/>
        </dgm:presLayoutVars>
      </dgm:prSet>
      <dgm:spPr/>
    </dgm:pt>
    <dgm:pt modelId="{AFDACCEB-AF3B-4A54-9DB4-8A5576610320}" type="pres">
      <dgm:prSet presAssocID="{FEF55F43-7DCC-4556-BC4F-EBE270E3F6D4}" presName="spNode" presStyleCnt="0"/>
      <dgm:spPr/>
    </dgm:pt>
    <dgm:pt modelId="{7F9B1E7A-9D1A-452E-AADE-C0A5A7E67618}" type="pres">
      <dgm:prSet presAssocID="{81CF7F0D-FAC3-4519-809F-00FC8FB9A3ED}" presName="sibTrans" presStyleLbl="sibTrans1D1" presStyleIdx="0" presStyleCnt="4"/>
      <dgm:spPr/>
    </dgm:pt>
    <dgm:pt modelId="{68CB12B3-C4A7-4287-9E8E-DBECCD8DFB8A}" type="pres">
      <dgm:prSet presAssocID="{7D67696C-9998-404C-AE3A-46CACBA12FB7}" presName="node" presStyleLbl="node1" presStyleIdx="1" presStyleCnt="4">
        <dgm:presLayoutVars>
          <dgm:bulletEnabled val="1"/>
        </dgm:presLayoutVars>
      </dgm:prSet>
      <dgm:spPr/>
    </dgm:pt>
    <dgm:pt modelId="{F8BD22CC-542E-4F01-A711-3C8A67858B90}" type="pres">
      <dgm:prSet presAssocID="{7D67696C-9998-404C-AE3A-46CACBA12FB7}" presName="spNode" presStyleCnt="0"/>
      <dgm:spPr/>
    </dgm:pt>
    <dgm:pt modelId="{FF09FD7F-263F-4EC9-B565-A85D9E2A1D1C}" type="pres">
      <dgm:prSet presAssocID="{F866706F-C556-42ED-B7C8-20558F5E6E22}" presName="sibTrans" presStyleLbl="sibTrans1D1" presStyleIdx="1" presStyleCnt="4"/>
      <dgm:spPr/>
    </dgm:pt>
    <dgm:pt modelId="{D3881391-1DBD-4316-BFA1-F7E5D20BB9D9}" type="pres">
      <dgm:prSet presAssocID="{3D972EA9-CC91-4114-811C-FBF6D0C146FA}" presName="node" presStyleLbl="node1" presStyleIdx="2" presStyleCnt="4">
        <dgm:presLayoutVars>
          <dgm:bulletEnabled val="1"/>
        </dgm:presLayoutVars>
      </dgm:prSet>
      <dgm:spPr/>
    </dgm:pt>
    <dgm:pt modelId="{02151891-8742-4CE2-B55B-5BE867932FF7}" type="pres">
      <dgm:prSet presAssocID="{3D972EA9-CC91-4114-811C-FBF6D0C146FA}" presName="spNode" presStyleCnt="0"/>
      <dgm:spPr/>
    </dgm:pt>
    <dgm:pt modelId="{CC64A4CC-C2AF-41A3-BC63-C0BA40788E2F}" type="pres">
      <dgm:prSet presAssocID="{CDB25230-2530-429D-878B-F19283DCC196}" presName="sibTrans" presStyleLbl="sibTrans1D1" presStyleIdx="2" presStyleCnt="4"/>
      <dgm:spPr/>
    </dgm:pt>
    <dgm:pt modelId="{EC87DA71-F5F2-4C7E-8CE4-B4CC57CB3170}" type="pres">
      <dgm:prSet presAssocID="{C9F9BEDC-E521-47CE-A0C0-7BF50A2039FD}" presName="node" presStyleLbl="node1" presStyleIdx="3" presStyleCnt="4">
        <dgm:presLayoutVars>
          <dgm:bulletEnabled val="1"/>
        </dgm:presLayoutVars>
      </dgm:prSet>
      <dgm:spPr/>
    </dgm:pt>
    <dgm:pt modelId="{723E0CC7-1E52-4A81-9323-2468B6F18DE1}" type="pres">
      <dgm:prSet presAssocID="{C9F9BEDC-E521-47CE-A0C0-7BF50A2039FD}" presName="spNode" presStyleCnt="0"/>
      <dgm:spPr/>
    </dgm:pt>
    <dgm:pt modelId="{25E7A46C-DFE2-441A-A5AF-178A6E149D82}" type="pres">
      <dgm:prSet presAssocID="{C6D76623-B08D-41D3-8DAA-5860C9FF85AF}" presName="sibTrans" presStyleLbl="sibTrans1D1" presStyleIdx="3" presStyleCnt="4"/>
      <dgm:spPr/>
    </dgm:pt>
  </dgm:ptLst>
  <dgm:cxnLst>
    <dgm:cxn modelId="{DD6E9E25-3728-451F-A9CB-25F55FF2A46F}" type="presOf" srcId="{3D972EA9-CC91-4114-811C-FBF6D0C146FA}" destId="{D3881391-1DBD-4316-BFA1-F7E5D20BB9D9}" srcOrd="0" destOrd="0" presId="urn:microsoft.com/office/officeart/2005/8/layout/cycle6"/>
    <dgm:cxn modelId="{8547E12E-0853-4FD6-8FE4-C81CD67D6FFC}" srcId="{665B6DD8-DE1A-4F68-94E9-87011C33D6D0}" destId="{FEF55F43-7DCC-4556-BC4F-EBE270E3F6D4}" srcOrd="0" destOrd="0" parTransId="{DF71FA76-80DD-4F37-9C0B-AEDB3F30D043}" sibTransId="{81CF7F0D-FAC3-4519-809F-00FC8FB9A3ED}"/>
    <dgm:cxn modelId="{9223563C-1971-4BEB-9EA9-E7C057F65CA7}" type="presOf" srcId="{C9F9BEDC-E521-47CE-A0C0-7BF50A2039FD}" destId="{EC87DA71-F5F2-4C7E-8CE4-B4CC57CB3170}" srcOrd="0" destOrd="0" presId="urn:microsoft.com/office/officeart/2005/8/layout/cycle6"/>
    <dgm:cxn modelId="{2B2CD43D-474C-44B7-B2C9-0B352E4D5756}" type="presOf" srcId="{81CF7F0D-FAC3-4519-809F-00FC8FB9A3ED}" destId="{7F9B1E7A-9D1A-452E-AADE-C0A5A7E67618}" srcOrd="0" destOrd="0" presId="urn:microsoft.com/office/officeart/2005/8/layout/cycle6"/>
    <dgm:cxn modelId="{66B6B76E-9CF7-4A50-9228-343F2F869969}" type="presOf" srcId="{C6D76623-B08D-41D3-8DAA-5860C9FF85AF}" destId="{25E7A46C-DFE2-441A-A5AF-178A6E149D82}" srcOrd="0" destOrd="0" presId="urn:microsoft.com/office/officeart/2005/8/layout/cycle6"/>
    <dgm:cxn modelId="{71A8F14E-588D-4AB7-A96E-099A9F79BCAF}" type="presOf" srcId="{CDB25230-2530-429D-878B-F19283DCC196}" destId="{CC64A4CC-C2AF-41A3-BC63-C0BA40788E2F}" srcOrd="0" destOrd="0" presId="urn:microsoft.com/office/officeart/2005/8/layout/cycle6"/>
    <dgm:cxn modelId="{9AB72E8A-AEDE-446B-86E5-96CFA91B4FE3}" srcId="{665B6DD8-DE1A-4F68-94E9-87011C33D6D0}" destId="{3D972EA9-CC91-4114-811C-FBF6D0C146FA}" srcOrd="2" destOrd="0" parTransId="{206942CA-AEF5-4E1E-9F5E-85E5DF53A89B}" sibTransId="{CDB25230-2530-429D-878B-F19283DCC196}"/>
    <dgm:cxn modelId="{EB6C238C-C9EB-4AAF-B338-BE614AC09A81}" type="presOf" srcId="{F866706F-C556-42ED-B7C8-20558F5E6E22}" destId="{FF09FD7F-263F-4EC9-B565-A85D9E2A1D1C}" srcOrd="0" destOrd="0" presId="urn:microsoft.com/office/officeart/2005/8/layout/cycle6"/>
    <dgm:cxn modelId="{5E22C195-213E-480F-A2D8-037E365B8CFB}" type="presOf" srcId="{665B6DD8-DE1A-4F68-94E9-87011C33D6D0}" destId="{B2CEC3DE-20F0-4402-B73D-5A5C93CCE7D4}" srcOrd="0" destOrd="0" presId="urn:microsoft.com/office/officeart/2005/8/layout/cycle6"/>
    <dgm:cxn modelId="{CD7035C5-AD07-4CBF-8F71-1657AA00FDE6}" srcId="{665B6DD8-DE1A-4F68-94E9-87011C33D6D0}" destId="{C9F9BEDC-E521-47CE-A0C0-7BF50A2039FD}" srcOrd="3" destOrd="0" parTransId="{65361A57-A0E4-4911-9FB1-99B45481361A}" sibTransId="{C6D76623-B08D-41D3-8DAA-5860C9FF85AF}"/>
    <dgm:cxn modelId="{EA099DD8-4118-4C69-AE43-DF8CFDAC8BC0}" type="presOf" srcId="{7D67696C-9998-404C-AE3A-46CACBA12FB7}" destId="{68CB12B3-C4A7-4287-9E8E-DBECCD8DFB8A}" srcOrd="0" destOrd="0" presId="urn:microsoft.com/office/officeart/2005/8/layout/cycle6"/>
    <dgm:cxn modelId="{DB91F8E6-43B4-4C43-8BD0-F8634E2C59B3}" srcId="{665B6DD8-DE1A-4F68-94E9-87011C33D6D0}" destId="{7D67696C-9998-404C-AE3A-46CACBA12FB7}" srcOrd="1" destOrd="0" parTransId="{E3B39FB4-F71D-443A-8348-D3FE3E670AFF}" sibTransId="{F866706F-C556-42ED-B7C8-20558F5E6E22}"/>
    <dgm:cxn modelId="{A2B6ABE8-F7C4-463D-81F9-ECF7039354C6}" type="presOf" srcId="{FEF55F43-7DCC-4556-BC4F-EBE270E3F6D4}" destId="{C76F30EC-6C0B-4FE0-BA3D-659D457A6000}" srcOrd="0" destOrd="0" presId="urn:microsoft.com/office/officeart/2005/8/layout/cycle6"/>
    <dgm:cxn modelId="{D0A38573-A891-4B5D-B137-39BA645FE271}" type="presParOf" srcId="{B2CEC3DE-20F0-4402-B73D-5A5C93CCE7D4}" destId="{C76F30EC-6C0B-4FE0-BA3D-659D457A6000}" srcOrd="0" destOrd="0" presId="urn:microsoft.com/office/officeart/2005/8/layout/cycle6"/>
    <dgm:cxn modelId="{AE496EA5-77D7-4CE0-B69C-F85C82B0E389}" type="presParOf" srcId="{B2CEC3DE-20F0-4402-B73D-5A5C93CCE7D4}" destId="{AFDACCEB-AF3B-4A54-9DB4-8A5576610320}" srcOrd="1" destOrd="0" presId="urn:microsoft.com/office/officeart/2005/8/layout/cycle6"/>
    <dgm:cxn modelId="{72721F83-E65F-44CE-ACA6-200F7B1690B9}" type="presParOf" srcId="{B2CEC3DE-20F0-4402-B73D-5A5C93CCE7D4}" destId="{7F9B1E7A-9D1A-452E-AADE-C0A5A7E67618}" srcOrd="2" destOrd="0" presId="urn:microsoft.com/office/officeart/2005/8/layout/cycle6"/>
    <dgm:cxn modelId="{4768B571-1627-405A-99EA-7D72FEBD9026}" type="presParOf" srcId="{B2CEC3DE-20F0-4402-B73D-5A5C93CCE7D4}" destId="{68CB12B3-C4A7-4287-9E8E-DBECCD8DFB8A}" srcOrd="3" destOrd="0" presId="urn:microsoft.com/office/officeart/2005/8/layout/cycle6"/>
    <dgm:cxn modelId="{9FE32EA9-AC5D-4795-BA94-14DF6301EA70}" type="presParOf" srcId="{B2CEC3DE-20F0-4402-B73D-5A5C93CCE7D4}" destId="{F8BD22CC-542E-4F01-A711-3C8A67858B90}" srcOrd="4" destOrd="0" presId="urn:microsoft.com/office/officeart/2005/8/layout/cycle6"/>
    <dgm:cxn modelId="{70319BEC-049E-4297-843A-9F77BF0631A6}" type="presParOf" srcId="{B2CEC3DE-20F0-4402-B73D-5A5C93CCE7D4}" destId="{FF09FD7F-263F-4EC9-B565-A85D9E2A1D1C}" srcOrd="5" destOrd="0" presId="urn:microsoft.com/office/officeart/2005/8/layout/cycle6"/>
    <dgm:cxn modelId="{67500115-E254-487E-A4CD-E41EA43C0A3D}" type="presParOf" srcId="{B2CEC3DE-20F0-4402-B73D-5A5C93CCE7D4}" destId="{D3881391-1DBD-4316-BFA1-F7E5D20BB9D9}" srcOrd="6" destOrd="0" presId="urn:microsoft.com/office/officeart/2005/8/layout/cycle6"/>
    <dgm:cxn modelId="{099C8976-F549-451F-AA60-6298EB8FB562}" type="presParOf" srcId="{B2CEC3DE-20F0-4402-B73D-5A5C93CCE7D4}" destId="{02151891-8742-4CE2-B55B-5BE867932FF7}" srcOrd="7" destOrd="0" presId="urn:microsoft.com/office/officeart/2005/8/layout/cycle6"/>
    <dgm:cxn modelId="{63C8FCD6-6FFB-425C-B224-EE83000EA83E}" type="presParOf" srcId="{B2CEC3DE-20F0-4402-B73D-5A5C93CCE7D4}" destId="{CC64A4CC-C2AF-41A3-BC63-C0BA40788E2F}" srcOrd="8" destOrd="0" presId="urn:microsoft.com/office/officeart/2005/8/layout/cycle6"/>
    <dgm:cxn modelId="{03E514FB-2862-47A2-87B4-BFC81210622C}" type="presParOf" srcId="{B2CEC3DE-20F0-4402-B73D-5A5C93CCE7D4}" destId="{EC87DA71-F5F2-4C7E-8CE4-B4CC57CB3170}" srcOrd="9" destOrd="0" presId="urn:microsoft.com/office/officeart/2005/8/layout/cycle6"/>
    <dgm:cxn modelId="{64E11037-231D-4D25-A45D-BFB3220FA83E}" type="presParOf" srcId="{B2CEC3DE-20F0-4402-B73D-5A5C93CCE7D4}" destId="{723E0CC7-1E52-4A81-9323-2468B6F18DE1}" srcOrd="10" destOrd="0" presId="urn:microsoft.com/office/officeart/2005/8/layout/cycle6"/>
    <dgm:cxn modelId="{6D7611DF-9935-478F-9E19-3438B3FD597E}" type="presParOf" srcId="{B2CEC3DE-20F0-4402-B73D-5A5C93CCE7D4}" destId="{25E7A46C-DFE2-441A-A5AF-178A6E149D8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در اجرای بندهای ت و ج از ماده 37 قانون احکام دائمی برنامه های توسعه، دولت مکلف است برای تحقق شاخص های تعیین شده در جدول زیر (برش برنامه هفتم) اقدامات لازم را به عمل آورد: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 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58D3D9B8-0EDC-40A7-8890-678D7743204B}">
      <dgm:prSet phldrT="[Text]"/>
      <dgm:spPr/>
      <dgm:t>
        <a:bodyPr/>
        <a:lstStyle/>
        <a:p>
          <a:pPr rtl="1">
            <a:buNone/>
          </a:pP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38727D00-E332-41DE-BFBF-002BF1945574}" type="parTrans" cxnId="{05298CE0-53DE-4422-8204-F44DBEE8BB2F}">
      <dgm:prSet/>
      <dgm:spPr/>
      <dgm:t>
        <a:bodyPr/>
        <a:lstStyle/>
        <a:p>
          <a:endParaRPr lang="en-US"/>
        </a:p>
      </dgm:t>
    </dgm:pt>
    <dgm:pt modelId="{2B9131D0-A0BB-486E-A24B-0E9787887EA7}" type="sibTrans" cxnId="{05298CE0-53DE-4422-8204-F44DBEE8BB2F}">
      <dgm:prSet/>
      <dgm:spPr/>
      <dgm:t>
        <a:bodyPr/>
        <a:lstStyle/>
        <a:p>
          <a:endParaRPr lang="en-US"/>
        </a:p>
      </dgm:t>
    </dgm:pt>
    <dgm:pt modelId="{0C9EFE99-20CE-4529-B28B-44A5CDF6847C}">
      <dgm:prSet phldrT="[Text]"/>
      <dgm:spPr/>
      <dgm:t>
        <a:bodyPr/>
        <a:lstStyle/>
        <a:p>
          <a:pPr rtl="1">
            <a:buNone/>
          </a:pP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A1F1826F-2BAB-4992-9D05-CE21BD93C533}" type="parTrans" cxnId="{E066650D-8A4A-4EE0-AB5D-C42F595F8C71}">
      <dgm:prSet/>
      <dgm:spPr/>
      <dgm:t>
        <a:bodyPr/>
        <a:lstStyle/>
        <a:p>
          <a:endParaRPr lang="en-US"/>
        </a:p>
      </dgm:t>
    </dgm:pt>
    <dgm:pt modelId="{24C9C736-7CC3-45C2-A058-D7FAB834094F}" type="sibTrans" cxnId="{E066650D-8A4A-4EE0-AB5D-C42F595F8C71}">
      <dgm:prSet/>
      <dgm:spPr/>
      <dgm:t>
        <a:bodyPr/>
        <a:lstStyle/>
        <a:p>
          <a:endParaRPr lang="en-US"/>
        </a:p>
      </dgm:t>
    </dgm:pt>
    <dgm:pt modelId="{29DD57BF-B3E5-4A42-AAB5-F503CF58B341}">
      <dgm:prSet phldrT="[Text]"/>
      <dgm:spPr/>
      <dgm:t>
        <a:bodyPr/>
        <a:lstStyle/>
        <a:p>
          <a:pPr rtl="1">
            <a:buNone/>
          </a:pP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F15E0BC8-68CB-4DD7-9B32-0DAA24495082}" type="parTrans" cxnId="{854D3E1B-533B-4EA0-81AF-3D4F380345CF}">
      <dgm:prSet/>
      <dgm:spPr/>
      <dgm:t>
        <a:bodyPr/>
        <a:lstStyle/>
        <a:p>
          <a:endParaRPr lang="en-US"/>
        </a:p>
      </dgm:t>
    </dgm:pt>
    <dgm:pt modelId="{A0711BC3-A70C-431D-BD7B-22CAC359A09C}" type="sibTrans" cxnId="{854D3E1B-533B-4EA0-81AF-3D4F380345CF}">
      <dgm:prSet/>
      <dgm:spPr/>
      <dgm:t>
        <a:bodyPr/>
        <a:lstStyle/>
        <a:p>
          <a:endParaRPr lang="en-US"/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1" custLinFactNeighborX="7311" custLinFactNeighborY="-6574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E066650D-8A4A-4EE0-AB5D-C42F595F8C71}" srcId="{6B1CD683-60B0-4CD7-9AA5-6C4731ED9272}" destId="{0C9EFE99-20CE-4529-B28B-44A5CDF6847C}" srcOrd="1" destOrd="0" parTransId="{A1F1826F-2BAB-4992-9D05-CE21BD93C533}" sibTransId="{24C9C736-7CC3-45C2-A058-D7FAB834094F}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854D3E1B-533B-4EA0-81AF-3D4F380345CF}" srcId="{6B1CD683-60B0-4CD7-9AA5-6C4731ED9272}" destId="{29DD57BF-B3E5-4A42-AAB5-F503CF58B341}" srcOrd="2" destOrd="0" parTransId="{F15E0BC8-68CB-4DD7-9B32-0DAA24495082}" sibTransId="{A0711BC3-A70C-431D-BD7B-22CAC359A09C}"/>
    <dgm:cxn modelId="{CEE65254-8EC7-49D7-A997-810386FF900D}" type="presOf" srcId="{29DD57BF-B3E5-4A42-AAB5-F503CF58B341}" destId="{9AE49598-1470-4FAF-A761-9E7F439D151B}" srcOrd="0" destOrd="2" presId="urn:microsoft.com/office/officeart/2005/8/layout/hList1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8A56F4A5-44AC-42F9-B941-F971442CA395}" type="presOf" srcId="{0C9EFE99-20CE-4529-B28B-44A5CDF6847C}" destId="{9AE49598-1470-4FAF-A761-9E7F439D151B}" srcOrd="0" destOrd="1" presId="urn:microsoft.com/office/officeart/2005/8/layout/hList1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05298CE0-53DE-4422-8204-F44DBEE8BB2F}" srcId="{6B1CD683-60B0-4CD7-9AA5-6C4731ED9272}" destId="{58D3D9B8-0EDC-40A7-8890-678D7743204B}" srcOrd="3" destOrd="0" parTransId="{38727D00-E332-41DE-BFBF-002BF1945574}" sibTransId="{2B9131D0-A0BB-486E-A24B-0E9787887EA7}"/>
    <dgm:cxn modelId="{598288F5-9D76-4EC0-89D7-DB69456CB182}" type="presOf" srcId="{58D3D9B8-0EDC-40A7-8890-678D7743204B}" destId="{9AE49598-1470-4FAF-A761-9E7F439D151B}" srcOrd="0" destOrd="3" presId="urn:microsoft.com/office/officeart/2005/8/layout/hList1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اول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عدم وجود ماده مرتبط قرآنی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AC42C5F9-3067-4AB6-A235-7A80B7F79289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قرآن در حد ترجمه به زبان‌های دیگر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C546FDAB-02EC-4246-A64B-88D5978817A9}" type="parTrans" cxnId="{CBBF94EA-A374-43DA-A04C-BD21FC3072FE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B9F9E39-5402-4314-B969-2DB10E689C57}" type="sibTrans" cxnId="{CBBF94EA-A374-43DA-A04C-BD21FC3072FE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E89CB7CD-5B7E-4A47-B24D-9A2A4D08A4CF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بند ز تبصره ۵۷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BF2FCA54-615F-415D-9696-991C79B62FB9}" type="parTrans" cxnId="{F3F3E067-7D53-4936-80FB-9FBFFF768CE0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77C8BAB-6275-40C8-847A-F793B21691AC}" type="sibTrans" cxnId="{F3F3E067-7D53-4936-80FB-9FBFFF768CE0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2B741840-AE77-409A-92D7-FD4FB49AC109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سوم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4D88646-9EE7-4722-903C-1A9908D75723}" type="parTrans" cxnId="{EB756AD8-C92F-4C48-9D65-DE8DBE8A68D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2FAD3C4B-9D51-4742-A42A-DF06A64BCFF9}" type="sibTrans" cxnId="{EB756AD8-C92F-4C48-9D65-DE8DBE8A68D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0B3E0248-5AB2-4664-99BF-549DA4F5C220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توجه به آموزش همگانی قرآن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FE033BF1-05DC-4045-8FB0-C35F8D619575}" type="parTrans" cxnId="{3EA318FD-8C65-43BB-B226-527FD73115A4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4435EDF8-AA9E-4DD2-B916-255F32ECBD72}" type="sibTrans" cxnId="{3EA318FD-8C65-43BB-B226-527FD73115A4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563AB5B4-2220-4583-A89C-A107C720D161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بند واو ماده ۱۵۹ 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3A5ECFCE-0C7B-489C-92EF-268E0ECF906D}" type="parTrans" cxnId="{C173070B-B447-4CFE-B6C5-5CCACC2B9A34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E7B440AC-4DD8-4E62-BC82-1572A7871802}" type="sibTrans" cxnId="{C173070B-B447-4CFE-B6C5-5CCACC2B9A34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A775F96-C0DF-4B7C-8317-48CC909BC868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دوم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D8422497-399A-4863-8B75-B09D8FD5ED6F}" type="sibTrans" cxnId="{9458E6AB-6AB6-4EFC-A886-C9CF098C06A7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E8C3B0CD-18E2-4E4D-ABA9-03460E286613}" type="parTrans" cxnId="{9458E6AB-6AB6-4EFC-A886-C9CF098C06A7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3">
        <dgm:presLayoutVars>
          <dgm:bulletEnabled val="1"/>
        </dgm:presLayoutVars>
      </dgm:prSet>
      <dgm:spPr/>
    </dgm:pt>
    <dgm:pt modelId="{EFE99386-F075-4249-BB6D-3142398EFD6B}" type="pres">
      <dgm:prSet presAssocID="{DC20ED9E-8575-4A0A-AB77-1C26B2355F70}" presName="space" presStyleCnt="0"/>
      <dgm:spPr/>
    </dgm:pt>
    <dgm:pt modelId="{589F87F1-9FB0-442F-9A75-4F326C69A25B}" type="pres">
      <dgm:prSet presAssocID="{6A775F96-C0DF-4B7C-8317-48CC909BC868}" presName="composite" presStyleCnt="0"/>
      <dgm:spPr/>
    </dgm:pt>
    <dgm:pt modelId="{C0147A4A-289F-4728-A5D9-5B59F2BCFFD5}" type="pres">
      <dgm:prSet presAssocID="{6A775F96-C0DF-4B7C-8317-48CC909BC86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4DC9C51-07D0-457F-8BF8-86C8B0C31C22}" type="pres">
      <dgm:prSet presAssocID="{6A775F96-C0DF-4B7C-8317-48CC909BC868}" presName="desTx" presStyleLbl="alignAccFollowNode1" presStyleIdx="1" presStyleCnt="3">
        <dgm:presLayoutVars>
          <dgm:bulletEnabled val="1"/>
        </dgm:presLayoutVars>
      </dgm:prSet>
      <dgm:spPr/>
    </dgm:pt>
    <dgm:pt modelId="{E287D504-5208-4697-8B3D-EDB6928FA564}" type="pres">
      <dgm:prSet presAssocID="{D8422497-399A-4863-8B75-B09D8FD5ED6F}" presName="space" presStyleCnt="0"/>
      <dgm:spPr/>
    </dgm:pt>
    <dgm:pt modelId="{D57DE217-8E74-4F80-A489-540B5B1FC05A}" type="pres">
      <dgm:prSet presAssocID="{2B741840-AE77-409A-92D7-FD4FB49AC109}" presName="composite" presStyleCnt="0"/>
      <dgm:spPr/>
    </dgm:pt>
    <dgm:pt modelId="{3F964A93-A36A-4C8E-B765-7B1A9B496318}" type="pres">
      <dgm:prSet presAssocID="{2B741840-AE77-409A-92D7-FD4FB49AC1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015271B-86D3-48A6-8AA7-F1C10371BEE0}" type="pres">
      <dgm:prSet presAssocID="{2B741840-AE77-409A-92D7-FD4FB49AC10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C173070B-B447-4CFE-B6C5-5CCACC2B9A34}" srcId="{2B741840-AE77-409A-92D7-FD4FB49AC109}" destId="{563AB5B4-2220-4583-A89C-A107C720D161}" srcOrd="1" destOrd="0" parTransId="{3A5ECFCE-0C7B-489C-92EF-268E0ECF906D}" sibTransId="{E7B440AC-4DD8-4E62-BC82-1572A7871802}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F3F3E067-7D53-4936-80FB-9FBFFF768CE0}" srcId="{6A775F96-C0DF-4B7C-8317-48CC909BC868}" destId="{E89CB7CD-5B7E-4A47-B24D-9A2A4D08A4CF}" srcOrd="1" destOrd="0" parTransId="{BF2FCA54-615F-415D-9696-991C79B62FB9}" sibTransId="{C77C8BAB-6275-40C8-847A-F793B21691AC}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C676E295-DE9A-4723-967C-58B66C8D5D23}" type="presOf" srcId="{0B3E0248-5AB2-4664-99BF-549DA4F5C220}" destId="{C015271B-86D3-48A6-8AA7-F1C10371BEE0}" srcOrd="0" destOrd="0" presId="urn:microsoft.com/office/officeart/2005/8/layout/hList1"/>
    <dgm:cxn modelId="{58C3AE9B-4CF8-442B-AFF4-876689E7D3B5}" type="presOf" srcId="{E89CB7CD-5B7E-4A47-B24D-9A2A4D08A4CF}" destId="{C4DC9C51-07D0-457F-8BF8-86C8B0C31C22}" srcOrd="0" destOrd="1" presId="urn:microsoft.com/office/officeart/2005/8/layout/hList1"/>
    <dgm:cxn modelId="{9C2433A6-5819-4016-957A-0C3DE0BA6547}" type="presOf" srcId="{563AB5B4-2220-4583-A89C-A107C720D161}" destId="{C015271B-86D3-48A6-8AA7-F1C10371BEE0}" srcOrd="0" destOrd="1" presId="urn:microsoft.com/office/officeart/2005/8/layout/hList1"/>
    <dgm:cxn modelId="{9458E6AB-6AB6-4EFC-A886-C9CF098C06A7}" srcId="{F394172A-924F-4D7A-87C6-33E1AB1EC451}" destId="{6A775F96-C0DF-4B7C-8317-48CC909BC868}" srcOrd="1" destOrd="0" parTransId="{E8C3B0CD-18E2-4E4D-ABA9-03460E286613}" sibTransId="{D8422497-399A-4863-8B75-B09D8FD5ED6F}"/>
    <dgm:cxn modelId="{0DAC42AC-652A-4D31-AE0F-D197862BDB0F}" type="presOf" srcId="{2B741840-AE77-409A-92D7-FD4FB49AC109}" destId="{3F964A93-A36A-4C8E-B765-7B1A9B496318}" srcOrd="0" destOrd="0" presId="urn:microsoft.com/office/officeart/2005/8/layout/hList1"/>
    <dgm:cxn modelId="{C17DE2B3-DE6A-459A-BE00-77E93FE880B0}" type="presOf" srcId="{AC42C5F9-3067-4AB6-A235-7A80B7F79289}" destId="{C4DC9C51-07D0-457F-8BF8-86C8B0C31C22}" srcOrd="0" destOrd="0" presId="urn:microsoft.com/office/officeart/2005/8/layout/hList1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EB756AD8-C92F-4C48-9D65-DE8DBE8A68DC}" srcId="{F394172A-924F-4D7A-87C6-33E1AB1EC451}" destId="{2B741840-AE77-409A-92D7-FD4FB49AC109}" srcOrd="2" destOrd="0" parTransId="{24D88646-9EE7-4722-903C-1A9908D75723}" sibTransId="{2FAD3C4B-9D51-4742-A42A-DF06A64BCFF9}"/>
    <dgm:cxn modelId="{CBBF94EA-A374-43DA-A04C-BD21FC3072FE}" srcId="{6A775F96-C0DF-4B7C-8317-48CC909BC868}" destId="{AC42C5F9-3067-4AB6-A235-7A80B7F79289}" srcOrd="0" destOrd="0" parTransId="{C546FDAB-02EC-4246-A64B-88D5978817A9}" sibTransId="{CB9F9E39-5402-4314-B969-2DB10E689C57}"/>
    <dgm:cxn modelId="{FBEBA2F4-D4FB-4DFE-A36E-E4E84141C3B2}" type="presOf" srcId="{6A775F96-C0DF-4B7C-8317-48CC909BC868}" destId="{C0147A4A-289F-4728-A5D9-5B59F2BCFFD5}" srcOrd="0" destOrd="0" presId="urn:microsoft.com/office/officeart/2005/8/layout/hList1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3EA318FD-8C65-43BB-B226-527FD73115A4}" srcId="{2B741840-AE77-409A-92D7-FD4FB49AC109}" destId="{0B3E0248-5AB2-4664-99BF-549DA4F5C220}" srcOrd="0" destOrd="0" parTransId="{FE033BF1-05DC-4045-8FB0-C35F8D619575}" sibTransId="{4435EDF8-AA9E-4DD2-B916-255F32ECBD72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  <dgm:cxn modelId="{D54A1BF2-7E9E-49EE-AF90-D121052C7177}" type="presParOf" srcId="{86A63550-9A27-4DBB-8DEF-A00BC1C1BD03}" destId="{EFE99386-F075-4249-BB6D-3142398EFD6B}" srcOrd="1" destOrd="0" presId="urn:microsoft.com/office/officeart/2005/8/layout/hList1"/>
    <dgm:cxn modelId="{1EAADB00-4C30-4B7A-9FD7-ECDDB36E2D0F}" type="presParOf" srcId="{86A63550-9A27-4DBB-8DEF-A00BC1C1BD03}" destId="{589F87F1-9FB0-442F-9A75-4F326C69A25B}" srcOrd="2" destOrd="0" presId="urn:microsoft.com/office/officeart/2005/8/layout/hList1"/>
    <dgm:cxn modelId="{2DD7A31D-F770-471D-B64E-65999C8A48CE}" type="presParOf" srcId="{589F87F1-9FB0-442F-9A75-4F326C69A25B}" destId="{C0147A4A-289F-4728-A5D9-5B59F2BCFFD5}" srcOrd="0" destOrd="0" presId="urn:microsoft.com/office/officeart/2005/8/layout/hList1"/>
    <dgm:cxn modelId="{A4699A01-8CB0-4B74-8EAB-AE1BCA929E66}" type="presParOf" srcId="{589F87F1-9FB0-442F-9A75-4F326C69A25B}" destId="{C4DC9C51-07D0-457F-8BF8-86C8B0C31C22}" srcOrd="1" destOrd="0" presId="urn:microsoft.com/office/officeart/2005/8/layout/hList1"/>
    <dgm:cxn modelId="{BF702859-371D-44AD-879A-B9C5A401C070}" type="presParOf" srcId="{86A63550-9A27-4DBB-8DEF-A00BC1C1BD03}" destId="{E287D504-5208-4697-8B3D-EDB6928FA564}" srcOrd="3" destOrd="0" presId="urn:microsoft.com/office/officeart/2005/8/layout/hList1"/>
    <dgm:cxn modelId="{5584D29D-8508-46F1-AD92-730A404FD8FB}" type="presParOf" srcId="{86A63550-9A27-4DBB-8DEF-A00BC1C1BD03}" destId="{D57DE217-8E74-4F80-A489-540B5B1FC05A}" srcOrd="4" destOrd="0" presId="urn:microsoft.com/office/officeart/2005/8/layout/hList1"/>
    <dgm:cxn modelId="{46FA1283-9B3C-4B21-AE2E-2C62BD217DC6}" type="presParOf" srcId="{D57DE217-8E74-4F80-A489-540B5B1FC05A}" destId="{3F964A93-A36A-4C8E-B765-7B1A9B496318}" srcOrd="0" destOrd="0" presId="urn:microsoft.com/office/officeart/2005/8/layout/hList1"/>
    <dgm:cxn modelId="{FBAFD8E6-C364-4FBF-BC83-6F16DA7075D4}" type="presParOf" srcId="{D57DE217-8E74-4F80-A489-540B5B1FC05A}" destId="{C015271B-86D3-48A6-8AA7-F1C10371BE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برنامه چهارم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پژوهش‌های قرآنی و نهضت قرآن‌آموزی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FDBFB94B-350C-44A1-9234-4A38F9CF43DE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بند جیم و واو ماده ۱۰۶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4F1225FD-221E-4992-82C5-4017861BB88D}" type="parTrans" cxnId="{716488F5-939D-48DD-8C00-9776075888EF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477CB46B-29C4-494E-A349-4B48FCA74608}" type="sibTrans" cxnId="{716488F5-939D-48DD-8C00-9776075888EF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A775F96-C0DF-4B7C-8317-48CC909BC868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برنامه پنجم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E8C3B0CD-18E2-4E4D-ABA9-03460E286613}" type="parTrans" cxnId="{9458E6AB-6AB6-4EFC-A886-C9CF098C06A7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8422497-399A-4863-8B75-B09D8FD5ED6F}" type="sibTrans" cxnId="{9458E6AB-6AB6-4EFC-A886-C9CF098C06A7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AC42C5F9-3067-4AB6-A235-7A80B7F79289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قرآنی‌ترین برنامه توسعه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C546FDAB-02EC-4246-A64B-88D5978817A9}" type="parTrans" cxnId="{CBBF94EA-A374-43DA-A04C-BD21FC3072FE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B9F9E39-5402-4314-B969-2DB10E689C57}" type="sibTrans" cxnId="{CBBF94EA-A374-43DA-A04C-BD21FC3072FE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E89CB7CD-5B7E-4A47-B24D-9A2A4D08A4CF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مواد ۳ و ۴ و ۵ و ۹ و ماده ۱۵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BF2FCA54-615F-415D-9696-991C79B62FB9}" type="parTrans" cxnId="{F3F3E067-7D53-4936-80FB-9FBFFF768CE0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77C8BAB-6275-40C8-847A-F793B21691AC}" type="sibTrans" cxnId="{F3F3E067-7D53-4936-80FB-9FBFFF768CE0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2B741840-AE77-409A-92D7-FD4FB49AC109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برنامه ششم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24D88646-9EE7-4722-903C-1A9908D75723}" type="parTrans" cxnId="{EB756AD8-C92F-4C48-9D65-DE8DBE8A68D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2FAD3C4B-9D51-4742-A42A-DF06A64BCFF9}" type="sibTrans" cxnId="{EB756AD8-C92F-4C48-9D65-DE8DBE8A68D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0B3E0248-5AB2-4664-99BF-549DA4F5C220}">
      <dgm:prSet phldrT="[Text]"/>
      <dgm:spPr/>
      <dgm:t>
        <a:bodyPr/>
        <a:lstStyle/>
        <a:p>
          <a:pPr rtl="1"/>
          <a:r>
            <a:rPr lang="fa-IR" dirty="0">
              <a:latin typeface="Vazir Thin" pitchFamily="2" charset="-78"/>
              <a:cs typeface="Vazir Thin" pitchFamily="2" charset="-78"/>
            </a:rPr>
            <a:t>عدم وجود ماده مرتبط قرآنی</a:t>
          </a:r>
          <a:endParaRPr lang="en-US" dirty="0">
            <a:latin typeface="Vazir Thin" pitchFamily="2" charset="-78"/>
            <a:cs typeface="Vazir Thin" pitchFamily="2" charset="-78"/>
          </a:endParaRPr>
        </a:p>
      </dgm:t>
    </dgm:pt>
    <dgm:pt modelId="{FE033BF1-05DC-4045-8FB0-C35F8D619575}" type="parTrans" cxnId="{3EA318FD-8C65-43BB-B226-527FD73115A4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4435EDF8-AA9E-4DD2-B916-255F32ECBD72}" type="sibTrans" cxnId="{3EA318FD-8C65-43BB-B226-527FD73115A4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3">
        <dgm:presLayoutVars>
          <dgm:bulletEnabled val="1"/>
        </dgm:presLayoutVars>
      </dgm:prSet>
      <dgm:spPr/>
    </dgm:pt>
    <dgm:pt modelId="{EFE99386-F075-4249-BB6D-3142398EFD6B}" type="pres">
      <dgm:prSet presAssocID="{DC20ED9E-8575-4A0A-AB77-1C26B2355F70}" presName="space" presStyleCnt="0"/>
      <dgm:spPr/>
    </dgm:pt>
    <dgm:pt modelId="{589F87F1-9FB0-442F-9A75-4F326C69A25B}" type="pres">
      <dgm:prSet presAssocID="{6A775F96-C0DF-4B7C-8317-48CC909BC868}" presName="composite" presStyleCnt="0"/>
      <dgm:spPr/>
    </dgm:pt>
    <dgm:pt modelId="{C0147A4A-289F-4728-A5D9-5B59F2BCFFD5}" type="pres">
      <dgm:prSet presAssocID="{6A775F96-C0DF-4B7C-8317-48CC909BC86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4DC9C51-07D0-457F-8BF8-86C8B0C31C22}" type="pres">
      <dgm:prSet presAssocID="{6A775F96-C0DF-4B7C-8317-48CC909BC868}" presName="desTx" presStyleLbl="alignAccFollowNode1" presStyleIdx="1" presStyleCnt="3">
        <dgm:presLayoutVars>
          <dgm:bulletEnabled val="1"/>
        </dgm:presLayoutVars>
      </dgm:prSet>
      <dgm:spPr/>
    </dgm:pt>
    <dgm:pt modelId="{E287D504-5208-4697-8B3D-EDB6928FA564}" type="pres">
      <dgm:prSet presAssocID="{D8422497-399A-4863-8B75-B09D8FD5ED6F}" presName="space" presStyleCnt="0"/>
      <dgm:spPr/>
    </dgm:pt>
    <dgm:pt modelId="{D57DE217-8E74-4F80-A489-540B5B1FC05A}" type="pres">
      <dgm:prSet presAssocID="{2B741840-AE77-409A-92D7-FD4FB49AC109}" presName="composite" presStyleCnt="0"/>
      <dgm:spPr/>
    </dgm:pt>
    <dgm:pt modelId="{3F964A93-A36A-4C8E-B765-7B1A9B496318}" type="pres">
      <dgm:prSet presAssocID="{2B741840-AE77-409A-92D7-FD4FB49AC1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015271B-86D3-48A6-8AA7-F1C10371BEE0}" type="pres">
      <dgm:prSet presAssocID="{2B741840-AE77-409A-92D7-FD4FB49AC10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EBE5A00E-F68D-400F-9DBB-AC76208C5763}" type="presOf" srcId="{FDBFB94B-350C-44A1-9234-4A38F9CF43DE}" destId="{9AE49598-1470-4FAF-A761-9E7F439D151B}" srcOrd="0" destOrd="1" presId="urn:microsoft.com/office/officeart/2005/8/layout/hList1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F3F3E067-7D53-4936-80FB-9FBFFF768CE0}" srcId="{6A775F96-C0DF-4B7C-8317-48CC909BC868}" destId="{E89CB7CD-5B7E-4A47-B24D-9A2A4D08A4CF}" srcOrd="1" destOrd="0" parTransId="{BF2FCA54-615F-415D-9696-991C79B62FB9}" sibTransId="{C77C8BAB-6275-40C8-847A-F793B21691AC}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C676E295-DE9A-4723-967C-58B66C8D5D23}" type="presOf" srcId="{0B3E0248-5AB2-4664-99BF-549DA4F5C220}" destId="{C015271B-86D3-48A6-8AA7-F1C10371BEE0}" srcOrd="0" destOrd="0" presId="urn:microsoft.com/office/officeart/2005/8/layout/hList1"/>
    <dgm:cxn modelId="{58C3AE9B-4CF8-442B-AFF4-876689E7D3B5}" type="presOf" srcId="{E89CB7CD-5B7E-4A47-B24D-9A2A4D08A4CF}" destId="{C4DC9C51-07D0-457F-8BF8-86C8B0C31C22}" srcOrd="0" destOrd="1" presId="urn:microsoft.com/office/officeart/2005/8/layout/hList1"/>
    <dgm:cxn modelId="{9458E6AB-6AB6-4EFC-A886-C9CF098C06A7}" srcId="{F394172A-924F-4D7A-87C6-33E1AB1EC451}" destId="{6A775F96-C0DF-4B7C-8317-48CC909BC868}" srcOrd="1" destOrd="0" parTransId="{E8C3B0CD-18E2-4E4D-ABA9-03460E286613}" sibTransId="{D8422497-399A-4863-8B75-B09D8FD5ED6F}"/>
    <dgm:cxn modelId="{0DAC42AC-652A-4D31-AE0F-D197862BDB0F}" type="presOf" srcId="{2B741840-AE77-409A-92D7-FD4FB49AC109}" destId="{3F964A93-A36A-4C8E-B765-7B1A9B496318}" srcOrd="0" destOrd="0" presId="urn:microsoft.com/office/officeart/2005/8/layout/hList1"/>
    <dgm:cxn modelId="{C17DE2B3-DE6A-459A-BE00-77E93FE880B0}" type="presOf" srcId="{AC42C5F9-3067-4AB6-A235-7A80B7F79289}" destId="{C4DC9C51-07D0-457F-8BF8-86C8B0C31C22}" srcOrd="0" destOrd="0" presId="urn:microsoft.com/office/officeart/2005/8/layout/hList1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EB756AD8-C92F-4C48-9D65-DE8DBE8A68DC}" srcId="{F394172A-924F-4D7A-87C6-33E1AB1EC451}" destId="{2B741840-AE77-409A-92D7-FD4FB49AC109}" srcOrd="2" destOrd="0" parTransId="{24D88646-9EE7-4722-903C-1A9908D75723}" sibTransId="{2FAD3C4B-9D51-4742-A42A-DF06A64BCFF9}"/>
    <dgm:cxn modelId="{CBBF94EA-A374-43DA-A04C-BD21FC3072FE}" srcId="{6A775F96-C0DF-4B7C-8317-48CC909BC868}" destId="{AC42C5F9-3067-4AB6-A235-7A80B7F79289}" srcOrd="0" destOrd="0" parTransId="{C546FDAB-02EC-4246-A64B-88D5978817A9}" sibTransId="{CB9F9E39-5402-4314-B969-2DB10E689C57}"/>
    <dgm:cxn modelId="{FBEBA2F4-D4FB-4DFE-A36E-E4E84141C3B2}" type="presOf" srcId="{6A775F96-C0DF-4B7C-8317-48CC909BC868}" destId="{C0147A4A-289F-4728-A5D9-5B59F2BCFFD5}" srcOrd="0" destOrd="0" presId="urn:microsoft.com/office/officeart/2005/8/layout/hList1"/>
    <dgm:cxn modelId="{716488F5-939D-48DD-8C00-9776075888EF}" srcId="{6B1CD683-60B0-4CD7-9AA5-6C4731ED9272}" destId="{FDBFB94B-350C-44A1-9234-4A38F9CF43DE}" srcOrd="1" destOrd="0" parTransId="{4F1225FD-221E-4992-82C5-4017861BB88D}" sibTransId="{477CB46B-29C4-494E-A349-4B48FCA74608}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3EA318FD-8C65-43BB-B226-527FD73115A4}" srcId="{2B741840-AE77-409A-92D7-FD4FB49AC109}" destId="{0B3E0248-5AB2-4664-99BF-549DA4F5C220}" srcOrd="0" destOrd="0" parTransId="{FE033BF1-05DC-4045-8FB0-C35F8D619575}" sibTransId="{4435EDF8-AA9E-4DD2-B916-255F32ECBD72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  <dgm:cxn modelId="{D54A1BF2-7E9E-49EE-AF90-D121052C7177}" type="presParOf" srcId="{86A63550-9A27-4DBB-8DEF-A00BC1C1BD03}" destId="{EFE99386-F075-4249-BB6D-3142398EFD6B}" srcOrd="1" destOrd="0" presId="urn:microsoft.com/office/officeart/2005/8/layout/hList1"/>
    <dgm:cxn modelId="{1EAADB00-4C30-4B7A-9FD7-ECDDB36E2D0F}" type="presParOf" srcId="{86A63550-9A27-4DBB-8DEF-A00BC1C1BD03}" destId="{589F87F1-9FB0-442F-9A75-4F326C69A25B}" srcOrd="2" destOrd="0" presId="urn:microsoft.com/office/officeart/2005/8/layout/hList1"/>
    <dgm:cxn modelId="{2DD7A31D-F770-471D-B64E-65999C8A48CE}" type="presParOf" srcId="{589F87F1-9FB0-442F-9A75-4F326C69A25B}" destId="{C0147A4A-289F-4728-A5D9-5B59F2BCFFD5}" srcOrd="0" destOrd="0" presId="urn:microsoft.com/office/officeart/2005/8/layout/hList1"/>
    <dgm:cxn modelId="{A4699A01-8CB0-4B74-8EAB-AE1BCA929E66}" type="presParOf" srcId="{589F87F1-9FB0-442F-9A75-4F326C69A25B}" destId="{C4DC9C51-07D0-457F-8BF8-86C8B0C31C22}" srcOrd="1" destOrd="0" presId="urn:microsoft.com/office/officeart/2005/8/layout/hList1"/>
    <dgm:cxn modelId="{BF702859-371D-44AD-879A-B9C5A401C070}" type="presParOf" srcId="{86A63550-9A27-4DBB-8DEF-A00BC1C1BD03}" destId="{E287D504-5208-4697-8B3D-EDB6928FA564}" srcOrd="3" destOrd="0" presId="urn:microsoft.com/office/officeart/2005/8/layout/hList1"/>
    <dgm:cxn modelId="{5584D29D-8508-46F1-AD92-730A404FD8FB}" type="presParOf" srcId="{86A63550-9A27-4DBB-8DEF-A00BC1C1BD03}" destId="{D57DE217-8E74-4F80-A489-540B5B1FC05A}" srcOrd="4" destOrd="0" presId="urn:microsoft.com/office/officeart/2005/8/layout/hList1"/>
    <dgm:cxn modelId="{46FA1283-9B3C-4B21-AE2E-2C62BD217DC6}" type="presParOf" srcId="{D57DE217-8E74-4F80-A489-540B5B1FC05A}" destId="{3F964A93-A36A-4C8E-B765-7B1A9B496318}" srcOrd="0" destOrd="0" presId="urn:microsoft.com/office/officeart/2005/8/layout/hList1"/>
    <dgm:cxn modelId="{FBAFD8E6-C364-4FBF-BC83-6F16DA7075D4}" type="presParOf" srcId="{D57DE217-8E74-4F80-A489-540B5B1FC05A}" destId="{C015271B-86D3-48A6-8AA7-F1C10371BE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دوم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‌تبصره ۵۷ - دولت مکلف است در جهت ایفای نقش فعال در مجامع فرهنگی و خبری جهان، پیش‌بینی‌های لازم را در بودجه‌های سالانه به عمل‌آورده به نحوی که اهداف ذیل تحقق یابد: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25AAE85-1B09-4E22-B689-C0CCD25852FF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‌ز - گسترش ترجمه قرآن کریم و متون معتبر اسلامی به زبان‌های زنده دنیا.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7854E940-EA06-43E9-A5B1-9F47CD7E50D5}" type="parTrans" cxnId="{845A7ECA-6B08-485D-8215-220655EC61D1}">
      <dgm:prSet/>
      <dgm:spPr/>
      <dgm:t>
        <a:bodyPr/>
        <a:lstStyle/>
        <a:p>
          <a:endParaRPr lang="en-US"/>
        </a:p>
      </dgm:t>
    </dgm:pt>
    <dgm:pt modelId="{1B5B0A75-9B55-41E2-A4A9-7F647AA666DC}" type="sibTrans" cxnId="{845A7ECA-6B08-485D-8215-220655EC61D1}">
      <dgm:prSet/>
      <dgm:spPr/>
      <dgm:t>
        <a:bodyPr/>
        <a:lstStyle/>
        <a:p>
          <a:endParaRPr lang="en-US"/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1" custLinFactNeighborX="7311" custLinFactNeighborY="-6574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D03D7430-C056-4D26-9D15-57338253F4C4}" type="presOf" srcId="{625AAE85-1B09-4E22-B689-C0CCD25852FF}" destId="{9AE49598-1470-4FAF-A761-9E7F439D151B}" srcOrd="0" destOrd="1" presId="urn:microsoft.com/office/officeart/2005/8/layout/hList1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845A7ECA-6B08-485D-8215-220655EC61D1}" srcId="{6B1CD683-60B0-4CD7-9AA5-6C4731ED9272}" destId="{625AAE85-1B09-4E22-B689-C0CCD25852FF}" srcOrd="1" destOrd="0" parTransId="{7854E940-EA06-43E9-A5B1-9F47CD7E50D5}" sibTransId="{1B5B0A75-9B55-41E2-A4A9-7F647AA666DC}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سوم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ماده ۱۵۹- برای اعتلای معرفت دینی و قرآنی و بهره‌گیری از اندیشه‌های والای حضرت امام خمینی (‌ره) و رهنمودهای مقام معظم رهبری‌حضرت آیت‌الله خامنه‌ای در تحکیم مبانی فکری ارزشهای انقلاب اسلامی و فرهنگ جهاد و شهادت در جامعه، به ویژه در جوانان و نوجوانان،‌وزارتخانه‌های آموزش و پرورش، علوم، تحقیقات و فن‌آوری، بهداشت، درمان و آموزش پزشکی، فرهنگ و ارشاد اسلامی، سازمان صدا و سیما،‌نیروی مقاومت بسیج، سازمان تبلیغات اسلامی، دفتر تبلیغات اسلامی و سایر دستگاههایی که از بودجه عمومی استفاده می‌کنند موظف‌اند: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F491A2B5-FDD7-4EF1-B88F-B8EE34FCA6A7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‌و - به منظور آموزش همگانی قرآن کریم، سازمان تبلیغات اسلامی موظف است در سطح کشور و نقاط محروم نسبت به فراخوان و آموزش قران(‌باعنوان طرح نهضت قرآن‌آموزی) ‌اقدام نماید. در این راستا ضمن اولویت بخشیدن به جوانان و نوجوانان سازمان مذکور مجاز است تا در هر یک از‌مراکز استانها نسبت به تأسیس و حمایت مرکز تربیت معلم و مبلغ قرآن اقدام نماید.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5343DF9D-E372-4CAE-83DB-B14FD3E535E8}" type="parTrans" cxnId="{4F754745-7EDC-4B18-8A14-3027708911FB}">
      <dgm:prSet/>
      <dgm:spPr/>
      <dgm:t>
        <a:bodyPr/>
        <a:lstStyle/>
        <a:p>
          <a:endParaRPr lang="en-US"/>
        </a:p>
      </dgm:t>
    </dgm:pt>
    <dgm:pt modelId="{F72E9F2B-355D-4B2B-9538-FDE783282F1E}" type="sibTrans" cxnId="{4F754745-7EDC-4B18-8A14-3027708911FB}">
      <dgm:prSet/>
      <dgm:spPr/>
      <dgm:t>
        <a:bodyPr/>
        <a:lstStyle/>
        <a:p>
          <a:endParaRPr lang="en-US"/>
        </a:p>
      </dgm:t>
    </dgm:pt>
    <dgm:pt modelId="{DF09D72A-F198-4929-88F3-9AA8DEC0CD23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‌آیین‌نامه اجرائی این بند با مشارکت سازمان تبلیغات اسلامی و سازمان اوقاف و امور خیریه تهیه و در سال اول برنامه سوم به تصویب هیأت وزیران‌خواهد رسید.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01D5B71D-ACD6-4C65-8FA6-74BA3937788A}" type="parTrans" cxnId="{4421D050-C795-4CA5-BFFA-35D0B91B3765}">
      <dgm:prSet/>
      <dgm:spPr/>
      <dgm:t>
        <a:bodyPr/>
        <a:lstStyle/>
        <a:p>
          <a:endParaRPr lang="en-US"/>
        </a:p>
      </dgm:t>
    </dgm:pt>
    <dgm:pt modelId="{6DFE7041-9F4E-4659-A5D0-2F75CC2404C4}" type="sibTrans" cxnId="{4421D050-C795-4CA5-BFFA-35D0B91B3765}">
      <dgm:prSet/>
      <dgm:spPr/>
      <dgm:t>
        <a:bodyPr/>
        <a:lstStyle/>
        <a:p>
          <a:endParaRPr lang="en-US"/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1" custLinFactNeighborX="7311" custLinFactNeighborY="-6574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DDF15228-C110-4343-A5C5-6DC4FD874876}" type="presOf" srcId="{DF09D72A-F198-4929-88F3-9AA8DEC0CD23}" destId="{9AE49598-1470-4FAF-A761-9E7F439D151B}" srcOrd="0" destOrd="2" presId="urn:microsoft.com/office/officeart/2005/8/layout/hList1"/>
    <dgm:cxn modelId="{0289A12F-0150-4360-8FC6-D36375FF5F3B}" type="presOf" srcId="{F491A2B5-FDD7-4EF1-B88F-B8EE34FCA6A7}" destId="{9AE49598-1470-4FAF-A761-9E7F439D151B}" srcOrd="0" destOrd="1" presId="urn:microsoft.com/office/officeart/2005/8/layout/hList1"/>
    <dgm:cxn modelId="{4F754745-7EDC-4B18-8A14-3027708911FB}" srcId="{6B1CD683-60B0-4CD7-9AA5-6C4731ED9272}" destId="{F491A2B5-FDD7-4EF1-B88F-B8EE34FCA6A7}" srcOrd="1" destOrd="0" parTransId="{5343DF9D-E372-4CAE-83DB-B14FD3E535E8}" sibTransId="{F72E9F2B-355D-4B2B-9538-FDE783282F1E}"/>
    <dgm:cxn modelId="{4421D050-C795-4CA5-BFFA-35D0B91B3765}" srcId="{6B1CD683-60B0-4CD7-9AA5-6C4731ED9272}" destId="{DF09D72A-F198-4929-88F3-9AA8DEC0CD23}" srcOrd="2" destOrd="0" parTransId="{01D5B71D-ACD6-4C65-8FA6-74BA3937788A}" sibTransId="{6DFE7041-9F4E-4659-A5D0-2F75CC2404C4}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چهارم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ماده 106 :دولت مکلف است به منظور تعمیق ارزشها، باورها، فرهنگ معنویت و نیز حفظ هویت اسلامی - ایرانی، اعتلای معرفت دینی و توسعه فرهنگ قرآنی، اقدامهای ذیل را انجام دهد: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EF84DA8-C43A-45FA-B408-3950DA119A0C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ج - حمایت از پژوهشهای راهبردی و بنیادی در زمینه اعتلای معرفت دینی وتوسعه فعالیت‌های قرآنی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8BD03CFE-3030-4A24-A361-92C9C61B08A8}" type="parTrans" cxnId="{6DFDA072-2E14-4CC9-AC2D-3AF7C884A73B}">
      <dgm:prSet/>
      <dgm:spPr/>
      <dgm:t>
        <a:bodyPr/>
        <a:lstStyle/>
        <a:p>
          <a:endParaRPr lang="en-US"/>
        </a:p>
      </dgm:t>
    </dgm:pt>
    <dgm:pt modelId="{C26A41DB-F960-40BE-92E3-5151D0DC42C2}" type="sibTrans" cxnId="{6DFDA072-2E14-4CC9-AC2D-3AF7C884A73B}">
      <dgm:prSet/>
      <dgm:spPr/>
      <dgm:t>
        <a:bodyPr/>
        <a:lstStyle/>
        <a:p>
          <a:endParaRPr lang="en-US"/>
        </a:p>
      </dgm:t>
    </dgm:pt>
    <dgm:pt modelId="{A35D198D-A91F-4544-8404-2237A353C135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و - تداوم نهضت قرآن آموزی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1D3A730-B7A9-4611-BAE2-98BC3ACDDECC}" type="parTrans" cxnId="{1682BE07-6573-40C6-A75C-A93B53957604}">
      <dgm:prSet/>
      <dgm:spPr/>
      <dgm:t>
        <a:bodyPr/>
        <a:lstStyle/>
        <a:p>
          <a:endParaRPr lang="en-US"/>
        </a:p>
      </dgm:t>
    </dgm:pt>
    <dgm:pt modelId="{AA0EC358-869D-4194-BE72-3F2F0916E820}" type="sibTrans" cxnId="{1682BE07-6573-40C6-A75C-A93B53957604}">
      <dgm:prSet/>
      <dgm:spPr/>
      <dgm:t>
        <a:bodyPr/>
        <a:lstStyle/>
        <a:p>
          <a:endParaRPr lang="en-US"/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1" custLinFactNeighborX="7311" custLinFactNeighborY="-6574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1682BE07-6573-40C6-A75C-A93B53957604}" srcId="{6B1CD683-60B0-4CD7-9AA5-6C4731ED9272}" destId="{A35D198D-A91F-4544-8404-2237A353C135}" srcOrd="2" destOrd="0" parTransId="{41D3A730-B7A9-4611-BAE2-98BC3ACDDECC}" sibTransId="{AA0EC358-869D-4194-BE72-3F2F0916E820}"/>
    <dgm:cxn modelId="{EC1DE00C-369C-4B35-B0E6-5847C356C5AF}" type="presOf" srcId="{A35D198D-A91F-4544-8404-2237A353C135}" destId="{9AE49598-1470-4FAF-A761-9E7F439D151B}" srcOrd="0" destOrd="2" presId="urn:microsoft.com/office/officeart/2005/8/layout/hList1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6DFDA072-2E14-4CC9-AC2D-3AF7C884A73B}" srcId="{6B1CD683-60B0-4CD7-9AA5-6C4731ED9272}" destId="{CEF84DA8-C43A-45FA-B408-3950DA119A0C}" srcOrd="1" destOrd="0" parTransId="{8BD03CFE-3030-4A24-A361-92C9C61B08A8}" sibTransId="{C26A41DB-F960-40BE-92E3-5151D0DC42C2}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B7C9A1E5-3D17-4C22-918C-26BCEC486C43}" type="presOf" srcId="{CEF84DA8-C43A-45FA-B408-3950DA119A0C}" destId="{9AE49598-1470-4FAF-A761-9E7F439D151B}" srcOrd="0" destOrd="1" presId="urn:microsoft.com/office/officeart/2005/8/layout/hList1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پنجم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فصل اول ـ فرهنگ اسلامی ـ ایرانی در مواد ۳ و ۴ و ۵ و ۹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BA5764D2-9033-4C1C-B634-4BEE4E4DAB8F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ماده ۳ - .... د ـ توسعه و راه‌اندازی مؤسسات، هیأتها و تشکلهای فرهنگی، هنری، رسانه‌ای، دینی و قرآنی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F5256BE6-12A9-4C51-AAA7-38C06F302780}" type="parTrans" cxnId="{A5F92327-1592-44F5-9E48-E92A7B907EA2}">
      <dgm:prSet/>
      <dgm:spPr/>
      <dgm:t>
        <a:bodyPr/>
        <a:lstStyle/>
        <a:p>
          <a:endParaRPr lang="en-US"/>
        </a:p>
      </dgm:t>
    </dgm:pt>
    <dgm:pt modelId="{9CFEA596-B12D-4312-99CF-DA3FFF78AF28}" type="sibTrans" cxnId="{A5F92327-1592-44F5-9E48-E92A7B907EA2}">
      <dgm:prSet/>
      <dgm:spPr/>
      <dgm:t>
        <a:bodyPr/>
        <a:lstStyle/>
        <a:p>
          <a:endParaRPr lang="en-US"/>
        </a:p>
      </dgm:t>
    </dgm:pt>
    <dgm:pt modelId="{D73B03D9-A6DD-443C-A204-C632CAA275D6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ماده۴ - در اجرای منشور توسعه فرهنگ قرآنی مصوب شورای عالی انقلاب فرهنگی، معاونت(معاونت برنامه‌ریزی و نظارت راهبردی رئیس‌جمهور) موظف است حداکثر تا پایان سال دوم برنامه، اسناد راهبردی توسعه حوزه‌های آموزش عمومی، تبلیغ و ترویج، پژوهش و آموزش عالی قرآنی کشور را براساس پیشنهاد شورای توسعه فرهنگ قرآنی تهیه و برای تصویب به هیأت وزیران تقدیم کند.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745BDEBC-8AAC-406A-96F4-D19B2B5AB444}" type="parTrans" cxnId="{8E830A0F-67FC-475D-9FE0-DB2F3A776090}">
      <dgm:prSet/>
      <dgm:spPr/>
      <dgm:t>
        <a:bodyPr/>
        <a:lstStyle/>
        <a:p>
          <a:endParaRPr lang="en-US"/>
        </a:p>
      </dgm:t>
    </dgm:pt>
    <dgm:pt modelId="{8ABB9637-6F25-4325-BF23-F71F1157F75F}" type="sibTrans" cxnId="{8E830A0F-67FC-475D-9FE0-DB2F3A776090}">
      <dgm:prSet/>
      <dgm:spPr/>
      <dgm:t>
        <a:bodyPr/>
        <a:lstStyle/>
        <a:p>
          <a:endParaRPr lang="en-US"/>
        </a:p>
      </dgm:t>
    </dgm:pt>
    <dgm:pt modelId="{59F5FA72-28BF-4F7B-B430-14ED6B6898EE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ماده۵ ـ به منظور تبیین مبانی اسلام ناب محمدی (ص) و فرهنگ غنی قرآن کریم، انقلاب اسلامی و اندیشه‌های دینی و سیاسی حضرت امام خمینی (ره) و مقام معظم رهبری و نیز شناساندن و معرفی فرهنگ و تمدن اسلامی ـ ایرانی و گسترش خط و زبان و ادبیات فارسی به ویژه برای ایرانیان خارج از کشور، با تأکید بر تقریب مذاهب اسلامی و تقویت گفت و گو و همگرایی بین پیروان ادیان و نخبگان علمی و فکری جهان و توسعه ارتباط و همکاری با مراکز ایرانشناسی، اسلام‌شناسی و صیانت از مفاخر معنوی، فرهنگی و علمی «سند ملی توسعه روابط فرهنگی جمهوری اسلامی ایران در سطح بین‌الملل» تا پایان سال اول برنامه توسط وزارت فرهنگ و ارشاد اسلامی (سازمان فرهنگ و ارتباطات اسلامی) با همکاری وزارت امور خارجه و سایر دستگاههای مرتبط، شورای عالی حوزه علمیه قم و جامعه المصطفی العالمیه تهیه و به تصویب هیأت وزیران می‌رسد. 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67E848E-1A65-4B21-AB16-E8A5FF87C9DD}" type="parTrans" cxnId="{A977BF0B-43E0-4F86-85A0-EC783AF6CFF9}">
      <dgm:prSet/>
      <dgm:spPr/>
      <dgm:t>
        <a:bodyPr/>
        <a:lstStyle/>
        <a:p>
          <a:endParaRPr lang="en-US"/>
        </a:p>
      </dgm:t>
    </dgm:pt>
    <dgm:pt modelId="{66BCBA05-7B7A-437A-A5E0-67BEA7D1E36D}" type="sibTrans" cxnId="{A977BF0B-43E0-4F86-85A0-EC783AF6CFF9}">
      <dgm:prSet/>
      <dgm:spPr/>
      <dgm:t>
        <a:bodyPr/>
        <a:lstStyle/>
        <a:p>
          <a:endParaRPr lang="en-US"/>
        </a:p>
      </dgm:t>
    </dgm:pt>
    <dgm:pt modelId="{56EB06C9-C7EF-4732-BFEA-7E1D6C7143A7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  ماده۹ـ به دولت اجازه داده می‌شود به منظور افزایش سرانه بهره‌مندی اقشار مختلف مردم از فضاهای فرهنگی، هنری و ورزشی و ایجاد زیرساختهای لازم برای توسعه فعالیت فرهنگی و هنری اقدامهای زیر را انجام دهد: 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19102D76-E3EE-43E2-BA73-D1DC4020EAAF}" type="parTrans" cxnId="{1C53FE61-9F8B-4630-B789-BD1235C0CB4C}">
      <dgm:prSet/>
      <dgm:spPr/>
      <dgm:t>
        <a:bodyPr/>
        <a:lstStyle/>
        <a:p>
          <a:endParaRPr lang="en-US"/>
        </a:p>
      </dgm:t>
    </dgm:pt>
    <dgm:pt modelId="{67342405-FE0C-41B7-B120-1EC79FF38970}" type="sibTrans" cxnId="{1C53FE61-9F8B-4630-B789-BD1235C0CB4C}">
      <dgm:prSet/>
      <dgm:spPr/>
      <dgm:t>
        <a:bodyPr/>
        <a:lstStyle/>
        <a:p>
          <a:endParaRPr lang="en-US"/>
        </a:p>
      </dgm:t>
    </dgm:pt>
    <dgm:pt modelId="{F2E3C733-C837-4755-97A9-1D801733AA67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الف ـ حداکثر پنجاه درصد (50%) هزینه تکمیل مراکز فرهنگی، هنری، دینی و قرآنی دارای پیشرفت فیزیکی حداقل پنجاه درصد (50%) بخش غیردولتی و همچنین احداث اماکن ورزشی همجوار و متعلق به مساجد و کانونهای فرهنگی ورزشی جوانان بسیج را که تکمیل و بهره‌برداری از آنها برای استفاده عمومی ضروری است بر اساس آئین‌نامه مصوب هیأت وزیران به صورت کمک بلاعوض تأمین نماید.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9E91BD4B-F5EF-4A67-9721-CD5A154E047F}" type="parTrans" cxnId="{DAC4D034-84D6-42FA-9CB8-9560DA47BB3F}">
      <dgm:prSet/>
      <dgm:spPr/>
      <dgm:t>
        <a:bodyPr/>
        <a:lstStyle/>
        <a:p>
          <a:endParaRPr lang="en-US"/>
        </a:p>
      </dgm:t>
    </dgm:pt>
    <dgm:pt modelId="{578B87DA-DE35-4918-B0D5-5A414781FA1D}" type="sibTrans" cxnId="{DAC4D034-84D6-42FA-9CB8-9560DA47BB3F}">
      <dgm:prSet/>
      <dgm:spPr/>
      <dgm:t>
        <a:bodyPr/>
        <a:lstStyle/>
        <a:p>
          <a:endParaRPr lang="en-US"/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1" custLinFactNeighborX="7311" custLinFactNeighborY="-6574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A977BF0B-43E0-4F86-85A0-EC783AF6CFF9}" srcId="{6B1CD683-60B0-4CD7-9AA5-6C4731ED9272}" destId="{59F5FA72-28BF-4F7B-B430-14ED6B6898EE}" srcOrd="3" destOrd="0" parTransId="{267E848E-1A65-4B21-AB16-E8A5FF87C9DD}" sibTransId="{66BCBA05-7B7A-437A-A5E0-67BEA7D1E36D}"/>
    <dgm:cxn modelId="{8E830A0F-67FC-475D-9FE0-DB2F3A776090}" srcId="{6B1CD683-60B0-4CD7-9AA5-6C4731ED9272}" destId="{D73B03D9-A6DD-443C-A204-C632CAA275D6}" srcOrd="2" destOrd="0" parTransId="{745BDEBC-8AAC-406A-96F4-D19B2B5AB444}" sibTransId="{8ABB9637-6F25-4325-BF23-F71F1157F75F}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5C7D2625-DD26-495C-BCFD-019BFF375E44}" type="presOf" srcId="{59F5FA72-28BF-4F7B-B430-14ED6B6898EE}" destId="{9AE49598-1470-4FAF-A761-9E7F439D151B}" srcOrd="0" destOrd="3" presId="urn:microsoft.com/office/officeart/2005/8/layout/hList1"/>
    <dgm:cxn modelId="{A5F92327-1592-44F5-9E48-E92A7B907EA2}" srcId="{6B1CD683-60B0-4CD7-9AA5-6C4731ED9272}" destId="{BA5764D2-9033-4C1C-B634-4BEE4E4DAB8F}" srcOrd="1" destOrd="0" parTransId="{F5256BE6-12A9-4C51-AAA7-38C06F302780}" sibTransId="{9CFEA596-B12D-4312-99CF-DA3FFF78AF28}"/>
    <dgm:cxn modelId="{DAC4D034-84D6-42FA-9CB8-9560DA47BB3F}" srcId="{6B1CD683-60B0-4CD7-9AA5-6C4731ED9272}" destId="{F2E3C733-C837-4755-97A9-1D801733AA67}" srcOrd="5" destOrd="0" parTransId="{9E91BD4B-F5EF-4A67-9721-CD5A154E047F}" sibTransId="{578B87DA-DE35-4918-B0D5-5A414781FA1D}"/>
    <dgm:cxn modelId="{1C53FE61-9F8B-4630-B789-BD1235C0CB4C}" srcId="{6B1CD683-60B0-4CD7-9AA5-6C4731ED9272}" destId="{56EB06C9-C7EF-4732-BFEA-7E1D6C7143A7}" srcOrd="4" destOrd="0" parTransId="{19102D76-E3EE-43E2-BA73-D1DC4020EAAF}" sibTransId="{67342405-FE0C-41B7-B120-1EC79FF38970}"/>
    <dgm:cxn modelId="{59DCA373-28A3-46CD-A768-0FA1EE4402A4}" type="presOf" srcId="{56EB06C9-C7EF-4732-BFEA-7E1D6C7143A7}" destId="{9AE49598-1470-4FAF-A761-9E7F439D151B}" srcOrd="0" destOrd="4" presId="urn:microsoft.com/office/officeart/2005/8/layout/hList1"/>
    <dgm:cxn modelId="{5426CC78-B997-41BB-AA0E-C248516EC467}" type="presOf" srcId="{D73B03D9-A6DD-443C-A204-C632CAA275D6}" destId="{9AE49598-1470-4FAF-A761-9E7F439D151B}" srcOrd="0" destOrd="2" presId="urn:microsoft.com/office/officeart/2005/8/layout/hList1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27425A9B-DE99-4F6E-8F82-08FA40A7149E}" type="presOf" srcId="{F2E3C733-C837-4755-97A9-1D801733AA67}" destId="{9AE49598-1470-4FAF-A761-9E7F439D151B}" srcOrd="0" destOrd="5" presId="urn:microsoft.com/office/officeart/2005/8/layout/hList1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6D22DFE1-DC30-4A7C-B979-E8A1C4946B1C}" type="presOf" srcId="{BA5764D2-9033-4C1C-B634-4BEE4E4DAB8F}" destId="{9AE49598-1470-4FAF-A761-9E7F439D151B}" srcOrd="0" destOrd="1" presId="urn:microsoft.com/office/officeart/2005/8/layout/hList1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برنامه پنجم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فصل دوم ـ مسائل علم و فناوری در مواد ۱۵ و ۱۹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BA5764D2-9033-4C1C-B634-4BEE4E4DAB8F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ماده۱۵ـ به منظور تحول بنیادین در آموزش عالی به ویژه در رشته‌های علوم انسانی، تحقق جنبش نرم‌افزاری و تعمیق مبانی اعتقادی، ارزش‌های اسلامی و اخلاق حرفه‌ای و با هدف ارتقاء کیفی در حوزه دانش و تربیت اسلامی، وزارتخانه‌های علوم، تحقیقات و فناوری و بهداشت، درمان و آموزش پزشکی مکلفند اقدامات زیر را انجام دهند: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F5256BE6-12A9-4C51-AAA7-38C06F302780}" type="parTrans" cxnId="{A5F92327-1592-44F5-9E48-E92A7B907EA2}">
      <dgm:prSet/>
      <dgm:spPr/>
      <dgm:t>
        <a:bodyPr/>
        <a:lstStyle/>
        <a:p>
          <a:endParaRPr lang="en-US"/>
        </a:p>
      </dgm:t>
    </dgm:pt>
    <dgm:pt modelId="{9CFEA596-B12D-4312-99CF-DA3FFF78AF28}" type="sibTrans" cxnId="{A5F92327-1592-44F5-9E48-E92A7B907EA2}">
      <dgm:prSet/>
      <dgm:spPr/>
      <dgm:t>
        <a:bodyPr/>
        <a:lstStyle/>
        <a:p>
          <a:endParaRPr lang="en-US"/>
        </a:p>
      </dgm:t>
    </dgm:pt>
    <dgm:pt modelId="{691646E9-B115-489B-B3B3-7F9FA40250AC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ب ـ تدوین و ارتقاء شاخصهای کیفی به خصوص در رشته‌های علوم انسانی به ویژه در رشته‌های علوم قرآن و عترت و مطالعات میان رشته‌ای با بهره‌گیری از امکانات و توانمندیهای حوزه‌های علمیه و تأمین آموزشهای مورد نیاز متناسب با نقش دختران و پسران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05DC9955-3DCA-420B-BE94-378BEFE06C17}" type="parTrans" cxnId="{FC47099A-D328-4B88-9D84-BD444109C229}">
      <dgm:prSet/>
      <dgm:spPr/>
      <dgm:t>
        <a:bodyPr/>
        <a:lstStyle/>
        <a:p>
          <a:endParaRPr lang="en-US"/>
        </a:p>
      </dgm:t>
    </dgm:pt>
    <dgm:pt modelId="{9A22648E-A3C4-4D2A-96B5-FEA3EF8CF71F}" type="sibTrans" cxnId="{FC47099A-D328-4B88-9D84-BD444109C229}">
      <dgm:prSet/>
      <dgm:spPr/>
      <dgm:t>
        <a:bodyPr/>
        <a:lstStyle/>
        <a:p>
          <a:endParaRPr lang="en-US"/>
        </a:p>
      </dgm:t>
    </dgm:pt>
    <dgm:pt modelId="{1652C57E-85BC-4E6F-A724-E7CF2790F5AB}">
      <dgm:prSet/>
      <dgm:spPr/>
      <dgm:t>
        <a:bodyPr/>
        <a:lstStyle/>
        <a:p>
          <a:pPr rtl="1">
            <a:buNone/>
          </a:pPr>
          <a:r>
            <a:rPr lang="en-US" b="0" dirty="0">
              <a:latin typeface="Vazir Thin" pitchFamily="2" charset="-78"/>
              <a:cs typeface="Vazir Thin" pitchFamily="2" charset="-78"/>
            </a:rPr>
            <a:t>...</a:t>
          </a:r>
        </a:p>
      </dgm:t>
    </dgm:pt>
    <dgm:pt modelId="{D3E30AFD-F66D-4596-A3C8-D4595885701B}" type="parTrans" cxnId="{13A5C2E9-9982-4536-8615-2DB20C440DE8}">
      <dgm:prSet/>
      <dgm:spPr/>
      <dgm:t>
        <a:bodyPr/>
        <a:lstStyle/>
        <a:p>
          <a:endParaRPr lang="en-US"/>
        </a:p>
      </dgm:t>
    </dgm:pt>
    <dgm:pt modelId="{12B8DC95-82E0-440A-86EB-6D83F2D8BD0E}" type="sibTrans" cxnId="{13A5C2E9-9982-4536-8615-2DB20C440DE8}">
      <dgm:prSet/>
      <dgm:spPr/>
      <dgm:t>
        <a:bodyPr/>
        <a:lstStyle/>
        <a:p>
          <a:endParaRPr lang="en-US"/>
        </a:p>
      </dgm:t>
    </dgm:pt>
    <dgm:pt modelId="{6F1FF2ED-F1AF-4902-8AC8-5777C9045069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ماده۱۹ـ الف ـ در راستای تحقق بند (۸) سیاستهای کلی ابلاغی و با هدف ارتقاء کیفی سه حوزه دانش، مهارت و تربیت اسلامی به دولت اجازه داده می‌شود برنامه تحول بنیادین در نظام آموزش و پرورش کشور را در چهارچوب قوانین موضوعه و با رعایت اولویتهای ذیل تدوین نماید و پس از تصویب در هیأت وزیران به اجراء درآورد: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8F8B73BF-1F1D-417C-A296-9D0B87AE5F00}" type="parTrans" cxnId="{F16798EE-A236-49BE-B3C6-99E533DD9AB2}">
      <dgm:prSet/>
      <dgm:spPr/>
      <dgm:t>
        <a:bodyPr/>
        <a:lstStyle/>
        <a:p>
          <a:endParaRPr lang="en-US"/>
        </a:p>
      </dgm:t>
    </dgm:pt>
    <dgm:pt modelId="{13A65342-22C3-4821-923E-A80E5EDD3080}" type="sibTrans" cxnId="{F16798EE-A236-49BE-B3C6-99E533DD9AB2}">
      <dgm:prSet/>
      <dgm:spPr/>
      <dgm:t>
        <a:bodyPr/>
        <a:lstStyle/>
        <a:p>
          <a:endParaRPr lang="en-US"/>
        </a:p>
      </dgm:t>
    </dgm:pt>
    <dgm:pt modelId="{7533D69D-5017-46C1-9FE8-2868F58D6C21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9ـ ارائه برنامه جامع آموزش قرآن اعم از روان‌خوانی و فهم قرآن و برنامه تلفیقی قرآن، معارف اسلامی و عربی با اهداف قرآنی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ADE581ED-53AD-411B-9D3E-824387C7F3E1}" type="parTrans" cxnId="{D6C24269-8345-42C7-AFA9-312E4614F70F}">
      <dgm:prSet/>
      <dgm:spPr/>
      <dgm:t>
        <a:bodyPr/>
        <a:lstStyle/>
        <a:p>
          <a:endParaRPr lang="en-US"/>
        </a:p>
      </dgm:t>
    </dgm:pt>
    <dgm:pt modelId="{5D923F0D-C87B-47F8-B9CE-FBC7A2055DEC}" type="sibTrans" cxnId="{D6C24269-8345-42C7-AFA9-312E4614F70F}">
      <dgm:prSet/>
      <dgm:spPr/>
      <dgm:t>
        <a:bodyPr/>
        <a:lstStyle/>
        <a:p>
          <a:endParaRPr lang="en-US"/>
        </a:p>
      </dgm:t>
    </dgm:pt>
    <dgm:pt modelId="{CA0E4037-A19A-4710-A598-C4FCE5759F6D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10ـ برنامه‌ریزی جهت تدوین برنامه‌های آموزشی ارتقاء سلامت جسمانی و روانی مبتنی بر آموزه‌های دینی و قرآنی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CEFF8590-A8BF-4B2A-A956-E48221F6722D}" type="parTrans" cxnId="{1C5B1E9C-41C8-4964-B34F-F1F6605042B0}">
      <dgm:prSet/>
      <dgm:spPr/>
      <dgm:t>
        <a:bodyPr/>
        <a:lstStyle/>
        <a:p>
          <a:endParaRPr lang="en-US"/>
        </a:p>
      </dgm:t>
    </dgm:pt>
    <dgm:pt modelId="{05C69FB9-77B9-4799-94B4-53F3C20832FC}" type="sibTrans" cxnId="{1C5B1E9C-41C8-4964-B34F-F1F6605042B0}">
      <dgm:prSet/>
      <dgm:spPr/>
      <dgm:t>
        <a:bodyPr/>
        <a:lstStyle/>
        <a:p>
          <a:endParaRPr lang="en-US"/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1" custLinFactNeighborX="7311" custLinFactNeighborY="-6574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004F8D14-3DC9-4E23-A1D1-B862F657C759}" type="presOf" srcId="{7533D69D-5017-46C1-9FE8-2868F58D6C21}" destId="{9AE49598-1470-4FAF-A761-9E7F439D151B}" srcOrd="0" destOrd="5" presId="urn:microsoft.com/office/officeart/2005/8/layout/hList1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E370891F-09BC-4F8E-93CA-FD716A2A079E}" type="presOf" srcId="{1652C57E-85BC-4E6F-A724-E7CF2790F5AB}" destId="{9AE49598-1470-4FAF-A761-9E7F439D151B}" srcOrd="0" destOrd="3" presId="urn:microsoft.com/office/officeart/2005/8/layout/hList1"/>
    <dgm:cxn modelId="{97CB9A20-EBA5-40F5-99A1-8CC9C0716C5B}" type="presOf" srcId="{CA0E4037-A19A-4710-A598-C4FCE5759F6D}" destId="{9AE49598-1470-4FAF-A761-9E7F439D151B}" srcOrd="0" destOrd="6" presId="urn:microsoft.com/office/officeart/2005/8/layout/hList1"/>
    <dgm:cxn modelId="{A5F92327-1592-44F5-9E48-E92A7B907EA2}" srcId="{6B1CD683-60B0-4CD7-9AA5-6C4731ED9272}" destId="{BA5764D2-9033-4C1C-B634-4BEE4E4DAB8F}" srcOrd="1" destOrd="0" parTransId="{F5256BE6-12A9-4C51-AAA7-38C06F302780}" sibTransId="{9CFEA596-B12D-4312-99CF-DA3FFF78AF28}"/>
    <dgm:cxn modelId="{D6C24269-8345-42C7-AFA9-312E4614F70F}" srcId="{6B1CD683-60B0-4CD7-9AA5-6C4731ED9272}" destId="{7533D69D-5017-46C1-9FE8-2868F58D6C21}" srcOrd="5" destOrd="0" parTransId="{ADE581ED-53AD-411B-9D3E-824387C7F3E1}" sibTransId="{5D923F0D-C87B-47F8-B9CE-FBC7A2055DEC}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BB185299-3DD8-46B2-8B31-000F1A7F35AA}" type="presOf" srcId="{691646E9-B115-489B-B3B3-7F9FA40250AC}" destId="{9AE49598-1470-4FAF-A761-9E7F439D151B}" srcOrd="0" destOrd="2" presId="urn:microsoft.com/office/officeart/2005/8/layout/hList1"/>
    <dgm:cxn modelId="{FC47099A-D328-4B88-9D84-BD444109C229}" srcId="{6B1CD683-60B0-4CD7-9AA5-6C4731ED9272}" destId="{691646E9-B115-489B-B3B3-7F9FA40250AC}" srcOrd="2" destOrd="0" parTransId="{05DC9955-3DCA-420B-BE94-378BEFE06C17}" sibTransId="{9A22648E-A3C4-4D2A-96B5-FEA3EF8CF71F}"/>
    <dgm:cxn modelId="{1C5B1E9C-41C8-4964-B34F-F1F6605042B0}" srcId="{6B1CD683-60B0-4CD7-9AA5-6C4731ED9272}" destId="{CA0E4037-A19A-4710-A598-C4FCE5759F6D}" srcOrd="6" destOrd="0" parTransId="{CEFF8590-A8BF-4B2A-A956-E48221F6722D}" sibTransId="{05C69FB9-77B9-4799-94B4-53F3C20832FC}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6D22DFE1-DC30-4A7C-B979-E8A1C4946B1C}" type="presOf" srcId="{BA5764D2-9033-4C1C-B634-4BEE4E4DAB8F}" destId="{9AE49598-1470-4FAF-A761-9E7F439D151B}" srcOrd="0" destOrd="1" presId="urn:microsoft.com/office/officeart/2005/8/layout/hList1"/>
    <dgm:cxn modelId="{8BB586E2-4DA4-4EE0-9BFC-5E8565085AE1}" type="presOf" srcId="{6F1FF2ED-F1AF-4902-8AC8-5777C9045069}" destId="{9AE49598-1470-4FAF-A761-9E7F439D151B}" srcOrd="0" destOrd="4" presId="urn:microsoft.com/office/officeart/2005/8/layout/hList1"/>
    <dgm:cxn modelId="{13A5C2E9-9982-4536-8615-2DB20C440DE8}" srcId="{6B1CD683-60B0-4CD7-9AA5-6C4731ED9272}" destId="{1652C57E-85BC-4E6F-A724-E7CF2790F5AB}" srcOrd="3" destOrd="0" parTransId="{D3E30AFD-F66D-4596-A3C8-D4595885701B}" sibTransId="{12B8DC95-82E0-440A-86EB-6D83F2D8BD0E}"/>
    <dgm:cxn modelId="{F16798EE-A236-49BE-B3C6-99E533DD9AB2}" srcId="{6B1CD683-60B0-4CD7-9AA5-6C4731ED9272}" destId="{6F1FF2ED-F1AF-4902-8AC8-5777C9045069}" srcOrd="4" destOrd="0" parTransId="{8F8B73BF-1F1D-417C-A296-9D0B87AE5F00}" sibTransId="{13A65342-22C3-4821-923E-A80E5EDD3080}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94172A-924F-4D7A-87C6-33E1AB1EC45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1CD683-60B0-4CD7-9AA5-6C4731ED9272}">
      <dgm:prSet phldrT="[Text]"/>
      <dgm:spPr/>
      <dgm:t>
        <a:bodyPr/>
        <a:lstStyle/>
        <a:p>
          <a:pPr rtl="1"/>
          <a:r>
            <a:rPr lang="fa-IR" b="0" dirty="0">
              <a:latin typeface="Vazir Thin" pitchFamily="2" charset="-78"/>
              <a:cs typeface="Vazir Thin" pitchFamily="2" charset="-78"/>
            </a:rPr>
            <a:t>ماده ۳۷ قانون احکام دائمی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4F8D584A-C568-4253-A9C4-2AF6879E2A34}" type="par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DC20ED9E-8575-4A0A-AB77-1C26B2355F70}" type="sibTrans" cxnId="{BB226259-FFA6-4B8F-843D-730F81BFFE1C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66B7875A-D71B-44D1-B0B8-82653F21905D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ج ـ به منظور دستیابی به جامعه ای متمسّک به قرآن و عترت(ع) و برخوردار از ایمان و عمل صالح و گسترش فرهنگ حیات بخش قرآن کریم و عترت(ع) در راستای اجرای منشور توسعه فرهنگ قرآنی دولت موظف است نسبت به موارد  زیر اقدام کند: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273C02A7-E615-4288-ABF2-ABC7E209460F}" type="par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C34726C0-0881-4D68-AD75-3BC43D451283}" type="sibTrans" cxnId="{F5E34DF7-A527-4904-8C05-21EB3310193A}">
      <dgm:prSet/>
      <dgm:spPr/>
      <dgm:t>
        <a:bodyPr/>
        <a:lstStyle/>
        <a:p>
          <a:pPr rtl="1"/>
          <a:endParaRPr lang="en-US">
            <a:latin typeface="Vazir Thin" pitchFamily="2" charset="-78"/>
            <a:cs typeface="Vazir Thin" pitchFamily="2" charset="-78"/>
          </a:endParaRPr>
        </a:p>
      </dgm:t>
    </dgm:pt>
    <dgm:pt modelId="{E21800DD-0AA1-4DF1-9765-FF2312FD25A5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۲ـ حمایت از ارتقای سطح سواد قرآنی جامعه با رویکرد روخوانی و روانخوانی، آموزش عمومی قرآن، تدبّر، تفسیر، تبلیغ، ترویج و پژوهش های قرآنی و عترت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1352BCF5-ECE7-43F8-B4D5-565A69C6FCE4}" type="parTrans" cxnId="{FA1258FC-7E46-41F1-B189-5210A853E1B7}">
      <dgm:prSet/>
      <dgm:spPr/>
      <dgm:t>
        <a:bodyPr/>
        <a:lstStyle/>
        <a:p>
          <a:endParaRPr lang="en-US"/>
        </a:p>
      </dgm:t>
    </dgm:pt>
    <dgm:pt modelId="{65ACA1E6-767C-4C79-B351-5D02CDED3ABF}" type="sibTrans" cxnId="{FA1258FC-7E46-41F1-B189-5210A853E1B7}">
      <dgm:prSet/>
      <dgm:spPr/>
      <dgm:t>
        <a:bodyPr/>
        <a:lstStyle/>
        <a:p>
          <a:endParaRPr lang="en-US"/>
        </a:p>
      </dgm:t>
    </dgm:pt>
    <dgm:pt modelId="{6D39632C-257B-46BA-8481-E42E9BBD934D}">
      <dgm:prSet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۳ ـ حمایت لازم به منظور تربیت حداکثری حافظان قرآن کریم (جزء و کل) با اولویت آموزش و پرورش، دانشگاهها و مراکز آموزش عالی حوزوی و تشکلهای مردم نهاد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ED0C6C91-E409-41F4-A4E0-7DB959CC4231}" type="parTrans" cxnId="{D8A471C5-6635-463E-BD7D-83B0688F0A8A}">
      <dgm:prSet/>
      <dgm:spPr/>
      <dgm:t>
        <a:bodyPr/>
        <a:lstStyle/>
        <a:p>
          <a:endParaRPr lang="en-US"/>
        </a:p>
      </dgm:t>
    </dgm:pt>
    <dgm:pt modelId="{3D824489-CFB6-4DE1-A7DC-FE2BCA0B2B27}" type="sibTrans" cxnId="{D8A471C5-6635-463E-BD7D-83B0688F0A8A}">
      <dgm:prSet/>
      <dgm:spPr/>
      <dgm:t>
        <a:bodyPr/>
        <a:lstStyle/>
        <a:p>
          <a:endParaRPr lang="en-US"/>
        </a:p>
      </dgm:t>
    </dgm:pt>
    <dgm:pt modelId="{6F99DF02-0E24-43BE-897F-BFE1F346DB29}">
      <dgm:prSet phldrT="[Text]"/>
      <dgm:spPr/>
      <dgm:t>
        <a:bodyPr/>
        <a:lstStyle/>
        <a:p>
          <a:pPr rtl="1">
            <a:buNone/>
          </a:pPr>
          <a:r>
            <a:rPr lang="fa-IR" b="0" dirty="0">
              <a:latin typeface="Vazir Thin" pitchFamily="2" charset="-78"/>
              <a:cs typeface="Vazir Thin" pitchFamily="2" charset="-78"/>
            </a:rPr>
            <a:t>۱ـ تأمین اعتبارات و پشتیبانی لازم به منظور اجرای برنامه ها و سیاست ها و فعالیت های تعیین شده</a:t>
          </a:r>
          <a:endParaRPr lang="en-US" b="0" dirty="0">
            <a:latin typeface="Vazir Thin" pitchFamily="2" charset="-78"/>
            <a:cs typeface="Vazir Thin" pitchFamily="2" charset="-78"/>
          </a:endParaRPr>
        </a:p>
      </dgm:t>
    </dgm:pt>
    <dgm:pt modelId="{B4794544-D4F8-463B-95B1-4D9A8FA02A32}" type="parTrans" cxnId="{F68F98BC-5487-46C1-8466-C3802CF6F0FB}">
      <dgm:prSet/>
      <dgm:spPr/>
      <dgm:t>
        <a:bodyPr/>
        <a:lstStyle/>
        <a:p>
          <a:endParaRPr lang="en-US"/>
        </a:p>
      </dgm:t>
    </dgm:pt>
    <dgm:pt modelId="{5DE8B328-B25E-4A63-B88B-ACCEEBDE7719}" type="sibTrans" cxnId="{F68F98BC-5487-46C1-8466-C3802CF6F0FB}">
      <dgm:prSet/>
      <dgm:spPr/>
      <dgm:t>
        <a:bodyPr/>
        <a:lstStyle/>
        <a:p>
          <a:endParaRPr lang="en-US"/>
        </a:p>
      </dgm:t>
    </dgm:pt>
    <dgm:pt modelId="{86A63550-9A27-4DBB-8DEF-A00BC1C1BD03}" type="pres">
      <dgm:prSet presAssocID="{F394172A-924F-4D7A-87C6-33E1AB1EC451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2140132-B0FD-4AE3-AE95-2C22831F0E9F}" type="pres">
      <dgm:prSet presAssocID="{6B1CD683-60B0-4CD7-9AA5-6C4731ED9272}" presName="composite" presStyleCnt="0"/>
      <dgm:spPr/>
    </dgm:pt>
    <dgm:pt modelId="{980BE723-6767-4A9A-9EB9-500E730B3E20}" type="pres">
      <dgm:prSet presAssocID="{6B1CD683-60B0-4CD7-9AA5-6C4731ED9272}" presName="parTx" presStyleLbl="alignNode1" presStyleIdx="0" presStyleCnt="1" custLinFactNeighborX="7311" custLinFactNeighborY="-6574">
        <dgm:presLayoutVars>
          <dgm:chMax val="0"/>
          <dgm:chPref val="0"/>
          <dgm:bulletEnabled val="1"/>
        </dgm:presLayoutVars>
      </dgm:prSet>
      <dgm:spPr/>
    </dgm:pt>
    <dgm:pt modelId="{9AE49598-1470-4FAF-A761-9E7F439D151B}" type="pres">
      <dgm:prSet presAssocID="{6B1CD683-60B0-4CD7-9AA5-6C4731ED927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717FF01-CEAF-4D32-8215-D9F81B7D790F}" type="presOf" srcId="{66B7875A-D71B-44D1-B0B8-82653F21905D}" destId="{9AE49598-1470-4FAF-A761-9E7F439D151B}" srcOrd="0" destOrd="0" presId="urn:microsoft.com/office/officeart/2005/8/layout/hList1"/>
    <dgm:cxn modelId="{B5A5F517-0350-4FEC-A1A7-B7F8FDD49818}" type="presOf" srcId="{6B1CD683-60B0-4CD7-9AA5-6C4731ED9272}" destId="{980BE723-6767-4A9A-9EB9-500E730B3E20}" srcOrd="0" destOrd="0" presId="urn:microsoft.com/office/officeart/2005/8/layout/hList1"/>
    <dgm:cxn modelId="{1574E767-3081-494B-8AA1-882A9953D774}" type="presOf" srcId="{6F99DF02-0E24-43BE-897F-BFE1F346DB29}" destId="{9AE49598-1470-4FAF-A761-9E7F439D151B}" srcOrd="0" destOrd="1" presId="urn:microsoft.com/office/officeart/2005/8/layout/hList1"/>
    <dgm:cxn modelId="{BB226259-FFA6-4B8F-843D-730F81BFFE1C}" srcId="{F394172A-924F-4D7A-87C6-33E1AB1EC451}" destId="{6B1CD683-60B0-4CD7-9AA5-6C4731ED9272}" srcOrd="0" destOrd="0" parTransId="{4F8D584A-C568-4253-A9C4-2AF6879E2A34}" sibTransId="{DC20ED9E-8575-4A0A-AB77-1C26B2355F70}"/>
    <dgm:cxn modelId="{BD888959-4542-4E6F-AC0B-ABBA36BA26C5}" type="presOf" srcId="{E21800DD-0AA1-4DF1-9765-FF2312FD25A5}" destId="{9AE49598-1470-4FAF-A761-9E7F439D151B}" srcOrd="0" destOrd="2" presId="urn:microsoft.com/office/officeart/2005/8/layout/hList1"/>
    <dgm:cxn modelId="{F68F98BC-5487-46C1-8466-C3802CF6F0FB}" srcId="{6B1CD683-60B0-4CD7-9AA5-6C4731ED9272}" destId="{6F99DF02-0E24-43BE-897F-BFE1F346DB29}" srcOrd="1" destOrd="0" parTransId="{B4794544-D4F8-463B-95B1-4D9A8FA02A32}" sibTransId="{5DE8B328-B25E-4A63-B88B-ACCEEBDE7719}"/>
    <dgm:cxn modelId="{D8A471C5-6635-463E-BD7D-83B0688F0A8A}" srcId="{6B1CD683-60B0-4CD7-9AA5-6C4731ED9272}" destId="{6D39632C-257B-46BA-8481-E42E9BBD934D}" srcOrd="3" destOrd="0" parTransId="{ED0C6C91-E409-41F4-A4E0-7DB959CC4231}" sibTransId="{3D824489-CFB6-4DE1-A7DC-FE2BCA0B2B27}"/>
    <dgm:cxn modelId="{B0B3F3C7-8A75-40B1-8C0D-8517E8305DAF}" type="presOf" srcId="{F394172A-924F-4D7A-87C6-33E1AB1EC451}" destId="{86A63550-9A27-4DBB-8DEF-A00BC1C1BD03}" srcOrd="0" destOrd="0" presId="urn:microsoft.com/office/officeart/2005/8/layout/hList1"/>
    <dgm:cxn modelId="{31DC25EB-D13A-4FD9-BFAB-09B808D129C7}" type="presOf" srcId="{6D39632C-257B-46BA-8481-E42E9BBD934D}" destId="{9AE49598-1470-4FAF-A761-9E7F439D151B}" srcOrd="0" destOrd="3" presId="urn:microsoft.com/office/officeart/2005/8/layout/hList1"/>
    <dgm:cxn modelId="{F5E34DF7-A527-4904-8C05-21EB3310193A}" srcId="{6B1CD683-60B0-4CD7-9AA5-6C4731ED9272}" destId="{66B7875A-D71B-44D1-B0B8-82653F21905D}" srcOrd="0" destOrd="0" parTransId="{273C02A7-E615-4288-ABF2-ABC7E209460F}" sibTransId="{C34726C0-0881-4D68-AD75-3BC43D451283}"/>
    <dgm:cxn modelId="{FA1258FC-7E46-41F1-B189-5210A853E1B7}" srcId="{6B1CD683-60B0-4CD7-9AA5-6C4731ED9272}" destId="{E21800DD-0AA1-4DF1-9765-FF2312FD25A5}" srcOrd="2" destOrd="0" parTransId="{1352BCF5-ECE7-43F8-B4D5-565A69C6FCE4}" sibTransId="{65ACA1E6-767C-4C79-B351-5D02CDED3ABF}"/>
    <dgm:cxn modelId="{7C6024A1-ED13-4E32-AAEF-F0390F52CA98}" type="presParOf" srcId="{86A63550-9A27-4DBB-8DEF-A00BC1C1BD03}" destId="{C2140132-B0FD-4AE3-AE95-2C22831F0E9F}" srcOrd="0" destOrd="0" presId="urn:microsoft.com/office/officeart/2005/8/layout/hList1"/>
    <dgm:cxn modelId="{AD9C649E-4F56-4AB2-AA4A-D1BD9C6B8604}" type="presParOf" srcId="{C2140132-B0FD-4AE3-AE95-2C22831F0E9F}" destId="{980BE723-6767-4A9A-9EB9-500E730B3E20}" srcOrd="0" destOrd="0" presId="urn:microsoft.com/office/officeart/2005/8/layout/hList1"/>
    <dgm:cxn modelId="{1A70BDC7-46CD-4941-B19A-CC12C3C65E72}" type="presParOf" srcId="{C2140132-B0FD-4AE3-AE95-2C22831F0E9F}" destId="{9AE49598-1470-4FAF-A761-9E7F439D15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F30EC-6C0B-4FE0-BA3D-659D457A6000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Ray Black" panose="02000504000000020004" pitchFamily="2" charset="-78"/>
              <a:cs typeface="Ray Black" panose="02000504000000020004" pitchFamily="2" charset="-78"/>
            </a:rPr>
            <a:t>قرآن در برنامه‌های توسعه</a:t>
          </a:r>
        </a:p>
      </dsp:txBody>
      <dsp:txXfrm>
        <a:off x="3157078" y="61686"/>
        <a:ext cx="1813842" cy="1135979"/>
      </dsp:txXfrm>
    </dsp:sp>
    <dsp:sp modelId="{7F9B1E7A-9D1A-452E-AADE-C0A5A7E67618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061980" y="246622"/>
              </a:moveTo>
              <a:arcTo wR="2079657" hR="2079657" stAng="17891212" swAng="26256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B12B3-C4A7-4287-9E8E-DBECCD8DFB8A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Ray Black" panose="02000504000000020004" pitchFamily="2" charset="-78"/>
              <a:cs typeface="Ray Black" panose="02000504000000020004" pitchFamily="2" charset="-78"/>
            </a:rPr>
            <a:t>قرآن در قانون احکام دائمی برنامه </a:t>
          </a:r>
        </a:p>
      </dsp:txBody>
      <dsp:txXfrm>
        <a:off x="5236736" y="2141343"/>
        <a:ext cx="1813842" cy="1135979"/>
      </dsp:txXfrm>
    </dsp:sp>
    <dsp:sp modelId="{FF09FD7F-263F-4EC9-B565-A85D9E2A1D1C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4056933" y="2724134"/>
              </a:moveTo>
              <a:arcTo wR="2079657" hR="2079657" stAng="1083178" swAng="26256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81391-1DBD-4316-BFA1-F7E5D20BB9D9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Ray Black" panose="02000504000000020004" pitchFamily="2" charset="-78"/>
              <a:cs typeface="Ray Black" panose="02000504000000020004" pitchFamily="2" charset="-78"/>
            </a:rPr>
            <a:t>پیشنهاد فراکسیون قرآن و عترت</a:t>
          </a:r>
          <a:endParaRPr lang="en-US" sz="1800" kern="1200" dirty="0">
            <a:latin typeface="Ray Black" panose="02000504000000020004" pitchFamily="2" charset="-78"/>
            <a:cs typeface="Ray Black" panose="02000504000000020004" pitchFamily="2" charset="-78"/>
          </a:endParaRPr>
        </a:p>
      </dsp:txBody>
      <dsp:txXfrm>
        <a:off x="3157079" y="4221000"/>
        <a:ext cx="1813842" cy="1135979"/>
      </dsp:txXfrm>
    </dsp:sp>
    <dsp:sp modelId="{CC64A4CC-C2AF-41A3-BC63-C0BA40788E2F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97333" y="3912691"/>
              </a:moveTo>
              <a:arcTo wR="2079657" hR="2079657" stAng="7091212" swAng="26256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7DA71-F5F2-4C7E-8CE4-B4CC57CB3170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Ray Black" panose="02000504000000020004" pitchFamily="2" charset="-78"/>
              <a:cs typeface="Ray Black" panose="02000504000000020004" pitchFamily="2" charset="-78"/>
            </a:rPr>
            <a:t>پیشنهاد کمیته تبلیغ تدوین لایحه برنامه هفتم توسعه</a:t>
          </a:r>
          <a:endParaRPr lang="en-US" sz="1800" kern="1200" dirty="0">
            <a:latin typeface="Ray Black" panose="02000504000000020004" pitchFamily="2" charset="-78"/>
            <a:cs typeface="Ray Black" panose="02000504000000020004" pitchFamily="2" charset="-78"/>
          </a:endParaRPr>
        </a:p>
      </dsp:txBody>
      <dsp:txXfrm>
        <a:off x="1077421" y="2141343"/>
        <a:ext cx="1813842" cy="1135979"/>
      </dsp:txXfrm>
    </dsp:sp>
    <dsp:sp modelId="{25E7A46C-DFE2-441A-A5AF-178A6E149D8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02380" y="1435179"/>
              </a:moveTo>
              <a:arcTo wR="2079657" hR="2079657" stAng="11883178" swAng="26256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0" y="0"/>
          <a:ext cx="8961120" cy="17235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0" kern="1200" dirty="0">
              <a:latin typeface="Vazir Thin" pitchFamily="2" charset="-78"/>
              <a:cs typeface="Vazir Thin" pitchFamily="2" charset="-78"/>
            </a:rPr>
            <a:t>در اجرای بندهای ت و ج از ماده 37 قانون احکام دائمی برنامه های توسعه، دولت مکلف است برای تحقق شاخص های تعیین شده در جدول زیر (برش برنامه هفتم) اقدامات لازم را به عمل آورد:</a:t>
          </a:r>
          <a:endParaRPr lang="en-US" sz="26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0"/>
        <a:ext cx="8961120" cy="1723553"/>
      </dsp:txXfrm>
    </dsp:sp>
    <dsp:sp modelId="{9AE49598-1470-4FAF-A761-9E7F439D151B}">
      <dsp:nvSpPr>
        <dsp:cNvPr id="0" name=""/>
        <dsp:cNvSpPr/>
      </dsp:nvSpPr>
      <dsp:spPr>
        <a:xfrm>
          <a:off x="0" y="1766402"/>
          <a:ext cx="8961120" cy="25693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0" kern="1200" dirty="0">
              <a:latin typeface="Vazir Thin" pitchFamily="2" charset="-78"/>
              <a:cs typeface="Vazir Thin" pitchFamily="2" charset="-78"/>
            </a:rPr>
            <a:t> </a:t>
          </a:r>
          <a:endParaRPr lang="en-US" sz="26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6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6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6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1766402"/>
        <a:ext cx="8961120" cy="2569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5971756" y="18058"/>
          <a:ext cx="2618013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0" kern="1200" dirty="0">
              <a:latin typeface="Vazir Thin" pitchFamily="2" charset="-78"/>
              <a:cs typeface="Vazir Thin" pitchFamily="2" charset="-78"/>
            </a:rPr>
            <a:t>برنامه اول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</dsp:txBody>
      <dsp:txXfrm>
        <a:off x="5971756" y="18058"/>
        <a:ext cx="2618013" cy="547200"/>
      </dsp:txXfrm>
    </dsp:sp>
    <dsp:sp modelId="{9AE49598-1470-4FAF-A761-9E7F439D151B}">
      <dsp:nvSpPr>
        <dsp:cNvPr id="0" name=""/>
        <dsp:cNvSpPr/>
      </dsp:nvSpPr>
      <dsp:spPr>
        <a:xfrm>
          <a:off x="5971756" y="565258"/>
          <a:ext cx="2618013" cy="13869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b="0" kern="1200" dirty="0">
              <a:latin typeface="Vazir Thin" pitchFamily="2" charset="-78"/>
              <a:cs typeface="Vazir Thin" pitchFamily="2" charset="-78"/>
            </a:rPr>
            <a:t>عدم وجود ماده مرتبط قرآنی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</dsp:txBody>
      <dsp:txXfrm>
        <a:off x="5971756" y="565258"/>
        <a:ext cx="2618013" cy="1386997"/>
      </dsp:txXfrm>
    </dsp:sp>
    <dsp:sp modelId="{C0147A4A-289F-4728-A5D9-5B59F2BCFFD5}">
      <dsp:nvSpPr>
        <dsp:cNvPr id="0" name=""/>
        <dsp:cNvSpPr/>
      </dsp:nvSpPr>
      <dsp:spPr>
        <a:xfrm>
          <a:off x="2987221" y="18058"/>
          <a:ext cx="2618013" cy="5472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0" kern="1200" dirty="0">
              <a:latin typeface="Vazir Thin" pitchFamily="2" charset="-78"/>
              <a:cs typeface="Vazir Thin" pitchFamily="2" charset="-78"/>
            </a:rPr>
            <a:t>برنامه دوم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</dsp:txBody>
      <dsp:txXfrm>
        <a:off x="2987221" y="18058"/>
        <a:ext cx="2618013" cy="547200"/>
      </dsp:txXfrm>
    </dsp:sp>
    <dsp:sp modelId="{C4DC9C51-07D0-457F-8BF8-86C8B0C31C22}">
      <dsp:nvSpPr>
        <dsp:cNvPr id="0" name=""/>
        <dsp:cNvSpPr/>
      </dsp:nvSpPr>
      <dsp:spPr>
        <a:xfrm>
          <a:off x="2987221" y="565258"/>
          <a:ext cx="2618013" cy="1386997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b="0" kern="1200" dirty="0">
              <a:latin typeface="Vazir Thin" pitchFamily="2" charset="-78"/>
              <a:cs typeface="Vazir Thin" pitchFamily="2" charset="-78"/>
            </a:rPr>
            <a:t>قرآن در حد ترجمه به زبان‌های دیگر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b="0" kern="1200" dirty="0">
              <a:latin typeface="Vazir Thin" pitchFamily="2" charset="-78"/>
              <a:cs typeface="Vazir Thin" pitchFamily="2" charset="-78"/>
            </a:rPr>
            <a:t>بند ز تبصره ۵۷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</dsp:txBody>
      <dsp:txXfrm>
        <a:off x="2987221" y="565258"/>
        <a:ext cx="2618013" cy="1386997"/>
      </dsp:txXfrm>
    </dsp:sp>
    <dsp:sp modelId="{3F964A93-A36A-4C8E-B765-7B1A9B496318}">
      <dsp:nvSpPr>
        <dsp:cNvPr id="0" name=""/>
        <dsp:cNvSpPr/>
      </dsp:nvSpPr>
      <dsp:spPr>
        <a:xfrm>
          <a:off x="2685" y="18058"/>
          <a:ext cx="2618013" cy="5472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0" kern="1200" dirty="0">
              <a:latin typeface="Vazir Thin" pitchFamily="2" charset="-78"/>
              <a:cs typeface="Vazir Thin" pitchFamily="2" charset="-78"/>
            </a:rPr>
            <a:t>برنامه سوم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</dsp:txBody>
      <dsp:txXfrm>
        <a:off x="2685" y="18058"/>
        <a:ext cx="2618013" cy="547200"/>
      </dsp:txXfrm>
    </dsp:sp>
    <dsp:sp modelId="{C015271B-86D3-48A6-8AA7-F1C10371BEE0}">
      <dsp:nvSpPr>
        <dsp:cNvPr id="0" name=""/>
        <dsp:cNvSpPr/>
      </dsp:nvSpPr>
      <dsp:spPr>
        <a:xfrm>
          <a:off x="2685" y="565258"/>
          <a:ext cx="2618013" cy="1386997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توجه به آموزش همگانی قرآن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بند واو ماده ۱۵۹ </a:t>
          </a:r>
          <a:endParaRPr lang="en-US" sz="1900" b="0" kern="1200" dirty="0">
            <a:latin typeface="Vazir Thin" pitchFamily="2" charset="-78"/>
            <a:cs typeface="Vazir Thin" pitchFamily="2" charset="-78"/>
          </a:endParaRPr>
        </a:p>
      </dsp:txBody>
      <dsp:txXfrm>
        <a:off x="2685" y="565258"/>
        <a:ext cx="2618013" cy="1386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5971756" y="20503"/>
          <a:ext cx="2618013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برنامه چهارم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</dsp:txBody>
      <dsp:txXfrm>
        <a:off x="5971756" y="20503"/>
        <a:ext cx="2618013" cy="547200"/>
      </dsp:txXfrm>
    </dsp:sp>
    <dsp:sp modelId="{9AE49598-1470-4FAF-A761-9E7F439D151B}">
      <dsp:nvSpPr>
        <dsp:cNvPr id="0" name=""/>
        <dsp:cNvSpPr/>
      </dsp:nvSpPr>
      <dsp:spPr>
        <a:xfrm>
          <a:off x="5971756" y="567703"/>
          <a:ext cx="2618013" cy="13821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پژوهش‌های قرآنی و نهضت قرآن‌آموزی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بند جیم و واو ماده ۱۰۶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</dsp:txBody>
      <dsp:txXfrm>
        <a:off x="5971756" y="567703"/>
        <a:ext cx="2618013" cy="1382107"/>
      </dsp:txXfrm>
    </dsp:sp>
    <dsp:sp modelId="{C0147A4A-289F-4728-A5D9-5B59F2BCFFD5}">
      <dsp:nvSpPr>
        <dsp:cNvPr id="0" name=""/>
        <dsp:cNvSpPr/>
      </dsp:nvSpPr>
      <dsp:spPr>
        <a:xfrm>
          <a:off x="2987221" y="20503"/>
          <a:ext cx="2618013" cy="54720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برنامه پنجم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</dsp:txBody>
      <dsp:txXfrm>
        <a:off x="2987221" y="20503"/>
        <a:ext cx="2618013" cy="547200"/>
      </dsp:txXfrm>
    </dsp:sp>
    <dsp:sp modelId="{C4DC9C51-07D0-457F-8BF8-86C8B0C31C22}">
      <dsp:nvSpPr>
        <dsp:cNvPr id="0" name=""/>
        <dsp:cNvSpPr/>
      </dsp:nvSpPr>
      <dsp:spPr>
        <a:xfrm>
          <a:off x="2987221" y="567703"/>
          <a:ext cx="2618013" cy="1382107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قرآنی‌ترین برنامه توسعه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مواد ۳ و ۴ و ۵ و ۹ و ماده ۱۵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</dsp:txBody>
      <dsp:txXfrm>
        <a:off x="2987221" y="567703"/>
        <a:ext cx="2618013" cy="1382107"/>
      </dsp:txXfrm>
    </dsp:sp>
    <dsp:sp modelId="{3F964A93-A36A-4C8E-B765-7B1A9B496318}">
      <dsp:nvSpPr>
        <dsp:cNvPr id="0" name=""/>
        <dsp:cNvSpPr/>
      </dsp:nvSpPr>
      <dsp:spPr>
        <a:xfrm>
          <a:off x="2685" y="20503"/>
          <a:ext cx="2618013" cy="5472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برنامه ششم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</dsp:txBody>
      <dsp:txXfrm>
        <a:off x="2685" y="20503"/>
        <a:ext cx="2618013" cy="547200"/>
      </dsp:txXfrm>
    </dsp:sp>
    <dsp:sp modelId="{C015271B-86D3-48A6-8AA7-F1C10371BEE0}">
      <dsp:nvSpPr>
        <dsp:cNvPr id="0" name=""/>
        <dsp:cNvSpPr/>
      </dsp:nvSpPr>
      <dsp:spPr>
        <a:xfrm>
          <a:off x="2685" y="567703"/>
          <a:ext cx="2618013" cy="1382107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900" kern="1200" dirty="0">
              <a:latin typeface="Vazir Thin" pitchFamily="2" charset="-78"/>
              <a:cs typeface="Vazir Thin" pitchFamily="2" charset="-78"/>
            </a:rPr>
            <a:t>عدم وجود ماده مرتبط قرآنی</a:t>
          </a:r>
          <a:endParaRPr lang="en-US" sz="1900" kern="1200" dirty="0">
            <a:latin typeface="Vazir Thin" pitchFamily="2" charset="-78"/>
            <a:cs typeface="Vazir Thin" pitchFamily="2" charset="-78"/>
          </a:endParaRPr>
        </a:p>
      </dsp:txBody>
      <dsp:txXfrm>
        <a:off x="2685" y="567703"/>
        <a:ext cx="2618013" cy="1382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0" y="0"/>
          <a:ext cx="6009249" cy="72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500" b="0" kern="1200" dirty="0">
              <a:latin typeface="Vazir Thin" pitchFamily="2" charset="-78"/>
              <a:cs typeface="Vazir Thin" pitchFamily="2" charset="-78"/>
            </a:rPr>
            <a:t>برنامه دوم</a:t>
          </a:r>
          <a:endParaRPr lang="en-US" sz="25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0"/>
        <a:ext cx="6009249" cy="720000"/>
      </dsp:txXfrm>
    </dsp:sp>
    <dsp:sp modelId="{9AE49598-1470-4FAF-A761-9E7F439D151B}">
      <dsp:nvSpPr>
        <dsp:cNvPr id="0" name=""/>
        <dsp:cNvSpPr/>
      </dsp:nvSpPr>
      <dsp:spPr>
        <a:xfrm>
          <a:off x="0" y="739649"/>
          <a:ext cx="6009249" cy="32253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500" b="0" kern="1200" dirty="0">
              <a:latin typeface="Vazir Thin" pitchFamily="2" charset="-78"/>
              <a:cs typeface="Vazir Thin" pitchFamily="2" charset="-78"/>
            </a:rPr>
            <a:t>‌تبصره ۵۷ - دولت مکلف است در جهت ایفای نقش فعال در مجامع فرهنگی و خبری جهان، پیش‌بینی‌های لازم را در بودجه‌های سالانه به عمل‌آورده به نحوی که اهداف ذیل تحقق یابد:</a:t>
          </a:r>
          <a:endParaRPr lang="en-US" sz="25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500" b="0" kern="1200" dirty="0">
              <a:latin typeface="Vazir Thin" pitchFamily="2" charset="-78"/>
              <a:cs typeface="Vazir Thin" pitchFamily="2" charset="-78"/>
            </a:rPr>
            <a:t>‌ز - گسترش ترجمه قرآن کریم و متون معتبر اسلامی به زبان‌های زنده دنیا.</a:t>
          </a:r>
          <a:endParaRPr lang="en-US" sz="25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739649"/>
        <a:ext cx="6009249" cy="3225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0" y="170373"/>
          <a:ext cx="8961120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برنامه سوم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170373"/>
        <a:ext cx="8961120" cy="518400"/>
      </dsp:txXfrm>
    </dsp:sp>
    <dsp:sp modelId="{9AE49598-1470-4FAF-A761-9E7F439D151B}">
      <dsp:nvSpPr>
        <dsp:cNvPr id="0" name=""/>
        <dsp:cNvSpPr/>
      </dsp:nvSpPr>
      <dsp:spPr>
        <a:xfrm>
          <a:off x="0" y="722853"/>
          <a:ext cx="8961120" cy="43480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ماده ۱۵۹- برای اعتلای معرفت دینی و قرآنی و بهره‌گیری از اندیشه‌های والای حضرت امام خمینی (‌ره) و رهنمودهای مقام معظم رهبری‌حضرت آیت‌الله خامنه‌ای در تحکیم مبانی فکری ارزشهای انقلاب اسلامی و فرهنگ جهاد و شهادت در جامعه، به ویژه در جوانان و نوجوانان،‌وزارتخانه‌های آموزش و پرورش، علوم، تحقیقات و فن‌آوری، بهداشت، درمان و آموزش پزشکی، فرهنگ و ارشاد اسلامی، سازمان صدا و سیما،‌نیروی مقاومت بسیج، سازمان تبلیغات اسلامی، دفتر تبلیغات اسلامی و سایر دستگاههایی که از بودجه عمومی استفاده می‌کنند موظف‌اند: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‌و - به منظور آموزش همگانی قرآن کریم، سازمان تبلیغات اسلامی موظف است در سطح کشور و نقاط محروم نسبت به فراخوان و آموزش قران(‌باعنوان طرح نهضت قرآن‌آموزی) ‌اقدام نماید. در این راستا ضمن اولویت بخشیدن به جوانان و نوجوانان سازمان مذکور مجاز است تا در هر یک از‌مراکز استانها نسبت به تأسیس و حمایت مرکز تربیت معلم و مبلغ قرآن اقدام نماید.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‌آیین‌نامه اجرائی این بند با مشارکت سازمان تبلیغات اسلامی و سازمان اوقاف و امور خیریه تهیه و در سال اول برنامه سوم به تصویب هیأت وزیران‌خواهد رسید.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722853"/>
        <a:ext cx="8961120" cy="4348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0" y="21032"/>
          <a:ext cx="7936523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0" kern="1200" dirty="0">
              <a:latin typeface="Vazir Thin" pitchFamily="2" charset="-78"/>
              <a:cs typeface="Vazir Thin" pitchFamily="2" charset="-78"/>
            </a:rPr>
            <a:t>برنامه چهارم</a:t>
          </a:r>
          <a:endParaRPr lang="en-US" sz="26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21032"/>
        <a:ext cx="7936523" cy="748800"/>
      </dsp:txXfrm>
    </dsp:sp>
    <dsp:sp modelId="{9AE49598-1470-4FAF-A761-9E7F439D151B}">
      <dsp:nvSpPr>
        <dsp:cNvPr id="0" name=""/>
        <dsp:cNvSpPr/>
      </dsp:nvSpPr>
      <dsp:spPr>
        <a:xfrm>
          <a:off x="0" y="819058"/>
          <a:ext cx="7936523" cy="39253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0" kern="1200" dirty="0">
              <a:latin typeface="Vazir Thin" pitchFamily="2" charset="-78"/>
              <a:cs typeface="Vazir Thin" pitchFamily="2" charset="-78"/>
            </a:rPr>
            <a:t>ماده 106 :دولت مکلف است به منظور تعمیق ارزشها، باورها، فرهنگ معنویت و نیز حفظ هویت اسلامی - ایرانی، اعتلای معرفت دینی و توسعه فرهنگ قرآنی، اقدامهای ذیل را انجام دهد:</a:t>
          </a:r>
          <a:endParaRPr lang="en-US" sz="26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0" kern="1200" dirty="0">
              <a:latin typeface="Vazir Thin" pitchFamily="2" charset="-78"/>
              <a:cs typeface="Vazir Thin" pitchFamily="2" charset="-78"/>
            </a:rPr>
            <a:t>ج - حمایت از پژوهشهای راهبردی و بنیادی در زمینه اعتلای معرفت دینی وتوسعه فعالیت‌های قرآنی</a:t>
          </a:r>
          <a:endParaRPr lang="en-US" sz="26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600" b="0" kern="1200" dirty="0">
              <a:latin typeface="Vazir Thin" pitchFamily="2" charset="-78"/>
              <a:cs typeface="Vazir Thin" pitchFamily="2" charset="-78"/>
            </a:rPr>
            <a:t>و - تداوم نهضت قرآن آموزی</a:t>
          </a:r>
          <a:endParaRPr lang="en-US" sz="26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819058"/>
        <a:ext cx="7936523" cy="3925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0" y="3935"/>
          <a:ext cx="11226018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latin typeface="Vazir Thin" pitchFamily="2" charset="-78"/>
              <a:cs typeface="Vazir Thin" pitchFamily="2" charset="-78"/>
            </a:rPr>
            <a:t>برنامه پنجم</a:t>
          </a:r>
          <a:endParaRPr lang="en-US" sz="16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3935"/>
        <a:ext cx="11226018" cy="460800"/>
      </dsp:txXfrm>
    </dsp:sp>
    <dsp:sp modelId="{9AE49598-1470-4FAF-A761-9E7F439D151B}">
      <dsp:nvSpPr>
        <dsp:cNvPr id="0" name=""/>
        <dsp:cNvSpPr/>
      </dsp:nvSpPr>
      <dsp:spPr>
        <a:xfrm>
          <a:off x="0" y="495027"/>
          <a:ext cx="11226018" cy="55339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kern="1200" dirty="0">
              <a:latin typeface="Vazir Thin" pitchFamily="2" charset="-78"/>
              <a:cs typeface="Vazir Thin" pitchFamily="2" charset="-78"/>
            </a:rPr>
            <a:t>فصل اول ـ فرهنگ اسلامی ـ ایرانی در مواد ۳ و ۴ و ۵ و ۹</a:t>
          </a:r>
          <a:endParaRPr lang="en-US" sz="16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kern="1200" dirty="0">
              <a:latin typeface="Vazir Thin" pitchFamily="2" charset="-78"/>
              <a:cs typeface="Vazir Thin" pitchFamily="2" charset="-78"/>
            </a:rPr>
            <a:t>ماده ۳ - .... د ـ توسعه و راه‌اندازی مؤسسات، هیأتها و تشکلهای فرهنگی، هنری، رسانه‌ای، دینی و قرآنی</a:t>
          </a:r>
          <a:endParaRPr lang="en-US" sz="16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kern="1200" dirty="0">
              <a:latin typeface="Vazir Thin" pitchFamily="2" charset="-78"/>
              <a:cs typeface="Vazir Thin" pitchFamily="2" charset="-78"/>
            </a:rPr>
            <a:t>ماده۴ - در اجرای منشور توسعه فرهنگ قرآنی مصوب شورای عالی انقلاب فرهنگی، معاونت(معاونت برنامه‌ریزی و نظارت راهبردی رئیس‌جمهور) موظف است حداکثر تا پایان سال دوم برنامه، اسناد راهبردی توسعه حوزه‌های آموزش عمومی، تبلیغ و ترویج، پژوهش و آموزش عالی قرآنی کشور را براساس پیشنهاد شورای توسعه فرهنگ قرآنی تهیه و برای تصویب به هیأت وزیران تقدیم کند.</a:t>
          </a:r>
          <a:endParaRPr lang="en-US" sz="16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kern="1200" dirty="0">
              <a:latin typeface="Vazir Thin" pitchFamily="2" charset="-78"/>
              <a:cs typeface="Vazir Thin" pitchFamily="2" charset="-78"/>
            </a:rPr>
            <a:t>ماده۵ ـ به منظور تبیین مبانی اسلام ناب محمدی (ص) و فرهنگ غنی قرآن کریم، انقلاب اسلامی و اندیشه‌های دینی و سیاسی حضرت امام خمینی (ره) و مقام معظم رهبری و نیز شناساندن و معرفی فرهنگ و تمدن اسلامی ـ ایرانی و گسترش خط و زبان و ادبیات فارسی به ویژه برای ایرانیان خارج از کشور، با تأکید بر تقریب مذاهب اسلامی و تقویت گفت و گو و همگرایی بین پیروان ادیان و نخبگان علمی و فکری جهان و توسعه ارتباط و همکاری با مراکز ایرانشناسی، اسلام‌شناسی و صیانت از مفاخر معنوی، فرهنگی و علمی «سند ملی توسعه روابط فرهنگی جمهوری اسلامی ایران در سطح بین‌الملل» تا پایان سال اول برنامه توسط وزارت فرهنگ و ارشاد اسلامی (سازمان فرهنگ و ارتباطات اسلامی) با همکاری وزارت امور خارجه و سایر دستگاههای مرتبط، شورای عالی حوزه علمیه قم و جامعه المصطفی العالمیه تهیه و به تصویب هیأت وزیران می‌رسد. </a:t>
          </a:r>
          <a:endParaRPr lang="en-US" sz="16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kern="1200" dirty="0">
              <a:latin typeface="Vazir Thin" pitchFamily="2" charset="-78"/>
              <a:cs typeface="Vazir Thin" pitchFamily="2" charset="-78"/>
            </a:rPr>
            <a:t>  ماده۹ـ به دولت اجازه داده می‌شود به منظور افزایش سرانه بهره‌مندی اقشار مختلف مردم از فضاهای فرهنگی، هنری و ورزشی و ایجاد زیرساختهای لازم برای توسعه فعالیت فرهنگی و هنری اقدامهای زیر را انجام دهد: </a:t>
          </a:r>
          <a:endParaRPr lang="en-US" sz="16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kern="1200" dirty="0">
              <a:latin typeface="Vazir Thin" pitchFamily="2" charset="-78"/>
              <a:cs typeface="Vazir Thin" pitchFamily="2" charset="-78"/>
            </a:rPr>
            <a:t>الف ـ حداکثر پنجاه درصد (50%) هزینه تکمیل مراکز فرهنگی، هنری، دینی و قرآنی دارای پیشرفت فیزیکی حداقل پنجاه درصد (50%) بخش غیردولتی و همچنین احداث اماکن ورزشی همجوار و متعلق به مساجد و کانونهای فرهنگی ورزشی جوانان بسیج را که تکمیل و بهره‌برداری از آنها برای استفاده عمومی ضروری است بر اساس آئین‌نامه مصوب هیأت وزیران به صورت کمک بلاعوض تأمین نماید.</a:t>
          </a:r>
          <a:endParaRPr lang="en-US" sz="16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495027"/>
        <a:ext cx="11226018" cy="553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0" y="267808"/>
          <a:ext cx="11226018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برنامه پنجم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267808"/>
        <a:ext cx="11226018" cy="518400"/>
      </dsp:txXfrm>
    </dsp:sp>
    <dsp:sp modelId="{9AE49598-1470-4FAF-A761-9E7F439D151B}">
      <dsp:nvSpPr>
        <dsp:cNvPr id="0" name=""/>
        <dsp:cNvSpPr/>
      </dsp:nvSpPr>
      <dsp:spPr>
        <a:xfrm>
          <a:off x="0" y="820287"/>
          <a:ext cx="11226018" cy="4941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فصل دوم ـ مسائل علم و فناوری در مواد ۱۵ و ۱۹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ماده۱۵ـ به منظور تحول بنیادین در آموزش عالی به ویژه در رشته‌های علوم انسانی، تحقق جنبش نرم‌افزاری و تعمیق مبانی اعتقادی، ارزش‌های اسلامی و اخلاق حرفه‌ای و با هدف ارتقاء کیفی در حوزه دانش و تربیت اسلامی، وزارتخانه‌های علوم، تحقیقات و فناوری و بهداشت، درمان و آموزش پزشکی مکلفند اقدامات زیر را انجام دهند: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ب ـ تدوین و ارتقاء شاخصهای کیفی به خصوص در رشته‌های علوم انسانی به ویژه در رشته‌های علوم قرآن و عترت و مطالعات میان رشته‌ای با بهره‌گیری از امکانات و توانمندیهای حوزه‌های علمیه و تأمین آموزشهای مورد نیاز متناسب با نقش دختران و پسران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kern="1200" dirty="0">
              <a:latin typeface="Vazir Thin" pitchFamily="2" charset="-78"/>
              <a:cs typeface="Vazir Thin" pitchFamily="2" charset="-78"/>
            </a:rPr>
            <a:t>...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ماده۱۹ـ الف ـ در راستای تحقق بند (۸) سیاستهای کلی ابلاغی و با هدف ارتقاء کیفی سه حوزه دانش، مهارت و تربیت اسلامی به دولت اجازه داده می‌شود برنامه تحول بنیادین در نظام آموزش و پرورش کشور را در چهارچوب قوانین موضوعه و با رعایت اولویتهای ذیل تدوین نماید و پس از تصویب در هیأت وزیران به اجراء درآورد: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9ـ ارائه برنامه جامع آموزش قرآن اعم از روان‌خوانی و فهم قرآن و برنامه تلفیقی قرآن، معارف اسلامی و عربی با اهداف قرآنی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800" b="0" kern="1200" dirty="0">
              <a:latin typeface="Vazir Thin" pitchFamily="2" charset="-78"/>
              <a:cs typeface="Vazir Thin" pitchFamily="2" charset="-78"/>
            </a:rPr>
            <a:t>10ـ برنامه‌ریزی جهت تدوین برنامه‌های آموزشی ارتقاء سلامت جسمانی و روانی مبتنی بر آموزه‌های دینی و قرآنی</a:t>
          </a:r>
          <a:endParaRPr lang="en-US" sz="18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820287"/>
        <a:ext cx="11226018" cy="4941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E723-6767-4A9A-9EB9-500E730B3E20}">
      <dsp:nvSpPr>
        <dsp:cNvPr id="0" name=""/>
        <dsp:cNvSpPr/>
      </dsp:nvSpPr>
      <dsp:spPr>
        <a:xfrm>
          <a:off x="0" y="0"/>
          <a:ext cx="8961120" cy="63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b="0" kern="1200" dirty="0">
              <a:latin typeface="Vazir Thin" pitchFamily="2" charset="-78"/>
              <a:cs typeface="Vazir Thin" pitchFamily="2" charset="-78"/>
            </a:rPr>
            <a:t>ماده ۳۷ قانون احکام دائمی</a:t>
          </a:r>
          <a:endParaRPr lang="en-US" sz="22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0"/>
        <a:ext cx="8961120" cy="633600"/>
      </dsp:txXfrm>
    </dsp:sp>
    <dsp:sp modelId="{9AE49598-1470-4FAF-A761-9E7F439D151B}">
      <dsp:nvSpPr>
        <dsp:cNvPr id="0" name=""/>
        <dsp:cNvSpPr/>
      </dsp:nvSpPr>
      <dsp:spPr>
        <a:xfrm>
          <a:off x="0" y="659673"/>
          <a:ext cx="8961120" cy="4589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200" b="0" kern="1200" dirty="0">
              <a:latin typeface="Vazir Thin" pitchFamily="2" charset="-78"/>
              <a:cs typeface="Vazir Thin" pitchFamily="2" charset="-78"/>
            </a:rPr>
            <a:t>ج ـ به منظور دستیابی به جامعه ای متمسّک به قرآن و عترت(ع) و برخوردار از ایمان و عمل صالح و گسترش فرهنگ حیات بخش قرآن کریم و عترت(ع) در راستای اجرای منشور توسعه فرهنگ قرآنی دولت موظف است نسبت به موارد  زیر اقدام کند:</a:t>
          </a:r>
          <a:endParaRPr lang="en-US" sz="22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200" b="0" kern="1200" dirty="0">
              <a:latin typeface="Vazir Thin" pitchFamily="2" charset="-78"/>
              <a:cs typeface="Vazir Thin" pitchFamily="2" charset="-78"/>
            </a:rPr>
            <a:t>۱ـ تأمین اعتبارات و پشتیبانی لازم به منظور اجرای برنامه ها و سیاست ها و فعالیت های تعیین شده</a:t>
          </a:r>
          <a:endParaRPr lang="en-US" sz="22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200" b="0" kern="1200" dirty="0">
              <a:latin typeface="Vazir Thin" pitchFamily="2" charset="-78"/>
              <a:cs typeface="Vazir Thin" pitchFamily="2" charset="-78"/>
            </a:rPr>
            <a:t>۲ـ حمایت از ارتقای سطح سواد قرآنی جامعه با رویکرد روخوانی و روانخوانی، آموزش عمومی قرآن، تدبّر، تفسیر، تبلیغ، ترویج و پژوهش های قرآنی و عترت</a:t>
          </a:r>
          <a:endParaRPr lang="en-US" sz="2200" b="0" kern="1200" dirty="0">
            <a:latin typeface="Vazir Thin" pitchFamily="2" charset="-78"/>
            <a:cs typeface="Vazir Thin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200" b="0" kern="1200" dirty="0">
              <a:latin typeface="Vazir Thin" pitchFamily="2" charset="-78"/>
              <a:cs typeface="Vazir Thin" pitchFamily="2" charset="-78"/>
            </a:rPr>
            <a:t>۳ ـ حمایت لازم به منظور تربیت حداکثری حافظان قرآن کریم (جزء و کل) با اولویت آموزش و پرورش، دانشگاهها و مراکز آموزش عالی حوزوی و تشکلهای مردم نهاد</a:t>
          </a:r>
          <a:endParaRPr lang="en-US" sz="2200" b="0" kern="1200" dirty="0">
            <a:latin typeface="Vazir Thin" pitchFamily="2" charset="-78"/>
            <a:cs typeface="Vazir Thin" pitchFamily="2" charset="-78"/>
          </a:endParaRPr>
        </a:p>
      </dsp:txBody>
      <dsp:txXfrm>
        <a:off x="0" y="659673"/>
        <a:ext cx="8961120" cy="4589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913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5273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aa7b91ba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aa7b91ba_1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79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FFAE1-AA54-BEA8-621E-F2AE546D5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34403" t="17099" r="31058" b="32123"/>
          <a:stretch/>
        </p:blipFill>
        <p:spPr>
          <a:xfrm>
            <a:off x="4654452" y="1316885"/>
            <a:ext cx="2883096" cy="3806658"/>
          </a:xfrm>
          <a:prstGeom prst="rect">
            <a:avLst/>
          </a:prstGeom>
          <a:noFill/>
        </p:spPr>
      </p:pic>
      <p:sp>
        <p:nvSpPr>
          <p:cNvPr id="5" name="Google Shape;94;p17">
            <a:extLst>
              <a:ext uri="{FF2B5EF4-FFF2-40B4-BE49-F238E27FC236}">
                <a16:creationId xmlns:a16="http://schemas.microsoft.com/office/drawing/2014/main" id="{EE66851C-D524-95A7-3ED4-EDE8A773F4C4}"/>
              </a:ext>
            </a:extLst>
          </p:cNvPr>
          <p:cNvSpPr txBox="1">
            <a:spLocks/>
          </p:cNvSpPr>
          <p:nvPr/>
        </p:nvSpPr>
        <p:spPr>
          <a:xfrm>
            <a:off x="5330193" y="3547430"/>
            <a:ext cx="3175178" cy="199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dirty="0">
                <a:solidFill>
                  <a:srgbClr val="CDCDCD"/>
                </a:solidFill>
                <a:latin typeface="Vazir Thin" pitchFamily="2" charset="-78"/>
                <a:cs typeface="me_quran" panose="02060603050605020204" pitchFamily="18" charset="-78"/>
              </a:rPr>
              <a:t> إِنَّ هذَا </a:t>
            </a:r>
            <a:r>
              <a:rPr lang="fa-IR" dirty="0">
                <a:solidFill>
                  <a:srgbClr val="FFED01"/>
                </a:solidFill>
                <a:latin typeface="Vazir Thin" pitchFamily="2" charset="-78"/>
                <a:cs typeface="me_quran" panose="02060603050605020204" pitchFamily="18" charset="-78"/>
              </a:rPr>
              <a:t>الْقُرْآنَ</a:t>
            </a:r>
            <a:r>
              <a:rPr lang="fa-IR" dirty="0">
                <a:solidFill>
                  <a:srgbClr val="CDCDCD"/>
                </a:solidFill>
                <a:latin typeface="Vazir Thin" pitchFamily="2" charset="-78"/>
                <a:cs typeface="me_quran" panose="02060603050605020204" pitchFamily="18" charset="-78"/>
              </a:rPr>
              <a:t> يَهْدي</a:t>
            </a:r>
            <a:endParaRPr lang="en-US" dirty="0">
              <a:solidFill>
                <a:srgbClr val="CDCDCD"/>
              </a:solidFill>
              <a:latin typeface="Vazir Thin" pitchFamily="2" charset="-78"/>
              <a:cs typeface="me_quran" panose="02060603050605020204" pitchFamily="18" charset="-78"/>
            </a:endParaRPr>
          </a:p>
          <a:p>
            <a:pPr algn="ctr" rtl="1"/>
            <a:r>
              <a:rPr lang="fa-IR" dirty="0">
                <a:solidFill>
                  <a:srgbClr val="CDCDCD"/>
                </a:solidFill>
                <a:latin typeface="Vazir Thin" pitchFamily="2" charset="-78"/>
                <a:cs typeface="me_quran" panose="02060603050605020204" pitchFamily="18" charset="-78"/>
              </a:rPr>
              <a:t> لِلَّتي‏ هِيَ أَقْوَم‏</a:t>
            </a:r>
            <a:endParaRPr lang="fa-IR" sz="1800" dirty="0">
              <a:solidFill>
                <a:srgbClr val="CDCDCD"/>
              </a:solidFill>
              <a:latin typeface="Vazir Black" pitchFamily="2" charset="-78"/>
              <a:cs typeface="me_quran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5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9DBEB9-4FB3-33BE-4781-A605484BF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995631"/>
              </p:ext>
            </p:extLst>
          </p:nvPr>
        </p:nvGraphicFramePr>
        <p:xfrm>
          <a:off x="1615440" y="791307"/>
          <a:ext cx="8961120" cy="527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9DBEB9-4FB3-33BE-4781-A605484BF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011305"/>
              </p:ext>
            </p:extLst>
          </p:nvPr>
        </p:nvGraphicFramePr>
        <p:xfrm>
          <a:off x="2127738" y="1021666"/>
          <a:ext cx="7936523" cy="481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8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9DBEB9-4FB3-33BE-4781-A605484BF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464485"/>
              </p:ext>
            </p:extLst>
          </p:nvPr>
        </p:nvGraphicFramePr>
        <p:xfrm>
          <a:off x="548640" y="393895"/>
          <a:ext cx="11226018" cy="606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2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9DBEB9-4FB3-33BE-4781-A605484BF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377487"/>
              </p:ext>
            </p:extLst>
          </p:nvPr>
        </p:nvGraphicFramePr>
        <p:xfrm>
          <a:off x="548640" y="393895"/>
          <a:ext cx="11226018" cy="606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8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690079" y="2732822"/>
            <a:ext cx="4811842" cy="139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قــــــــــــــــــــــــــــــــــــــــــــــرآن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در قانون احکام دائمی برنامه </a:t>
            </a:r>
          </a:p>
        </p:txBody>
      </p:sp>
    </p:spTree>
    <p:extLst>
      <p:ext uri="{BB962C8B-B14F-4D97-AF65-F5344CB8AC3E}">
        <p14:creationId xmlns:p14="http://schemas.microsoft.com/office/powerpoint/2010/main" val="6300526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A435DF-1274-6CB9-4B0B-2660CE07A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532421"/>
              </p:ext>
            </p:extLst>
          </p:nvPr>
        </p:nvGraphicFramePr>
        <p:xfrm>
          <a:off x="1615440" y="791307"/>
          <a:ext cx="8961120" cy="527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7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690079" y="2732822"/>
            <a:ext cx="4811842" cy="139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ماده پیشنهادی   </a:t>
            </a: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فراکسیون قرآن و عترت</a:t>
            </a:r>
          </a:p>
        </p:txBody>
      </p:sp>
    </p:spTree>
    <p:extLst>
      <p:ext uri="{BB962C8B-B14F-4D97-AF65-F5344CB8AC3E}">
        <p14:creationId xmlns:p14="http://schemas.microsoft.com/office/powerpoint/2010/main" val="414602909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FDE90-37A0-6D9D-CAFA-39D33C94FA13}"/>
              </a:ext>
            </a:extLst>
          </p:cNvPr>
          <p:cNvSpPr txBox="1"/>
          <p:nvPr/>
        </p:nvSpPr>
        <p:spPr>
          <a:xfrm>
            <a:off x="813581" y="548639"/>
            <a:ext cx="10564837" cy="5962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دولت مکلف است، در راستای اجرای اسناد راهبردی منشور توسعه فرهنگ قرآنی و تحقق بیانیه گام دوم انقلاب اسلامی، به منظور اولویت بخشی به قرآن کریم در نظام مدیریت فرهنگی کشور، گسترش فرهنگ حیاتبخش قرآن و عترت (ع) و ارتقای سواد قرآنی جامعه، با بهره‌گیری از ظرفیت همه‌ی دستگاهها به ‌ویژه وزارتخانه‌های «فرهنگ و ارشاد اسلامی»، «آموزش و پرورش» و «علوم، تحقیقات و فناوری»، سازمان تبلیغات اسلامی، صداوسیما، حوزه‌های علمیه، دانشگاهها، جهاددانشگاهی، شهرداریها، مؤسسات مردم‌نهاد و بسیج، این اقدامات را انجام دهد: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الف: ریشه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RLotus" panose="02000503000000020002" pitchFamily="2" charset="-78"/>
              </a:rPr>
              <a:t>‌</a:t>
            </a: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کنی بیسوادی قرآنی از طریق فرهنگسازی و گفتمانسازی قرآنی در جامعه، برنامه‌ریزی برای بهبود فرآیندها، ابزار و منابع آموزشی، تقسیم کاری ملی میان دستگاههای فرهنگی و تخصیص اعتبارات موردنیاز در قالب بودجه‌های سنواتی.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ب: حمایت از توسعه زیرساختها و توانمندسازی موسسات قرآنی مردم‌نهاد و پیشبینی منابع مورد نیاز در بودجه‌های سنواتی.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ج: بسترسازی و ایجاد سازوکارهای حمایتی به‌منظور ترویج حفظ قرآن کریم و برنامه‌ریزی برای تربیت 10 میلیون حافظ قرآن کریم.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د: حمایت از توسعه فرهنگ قرآنی در فضای رسانه‌ای و مجازی؛ از طریق حمایت از رسانه‌های قرآنی، پشتیبانی از فعالیتهای نوآورانه 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و: فناورانه قرآنی و آموزشهای رسانه‌ای به فعالان قرآنی.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هـ : توانمندسازی سرمایه انسانی موردنیاز نظام توسعه فرهنگ قرآنی با تاکید بر تربیت مربی قرآن کریم.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و: حمایت از نظریه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RLotus" panose="02000503000000020002" pitchFamily="2" charset="-78"/>
              </a:rPr>
              <a:t>‌</a:t>
            </a: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پردازی و توسعه پژوهشهای قرآنی، بهمنظور کاربردی‌سازی تعالیم قرآنی در زندگی فردی و اجتماعی.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ز: حمایت از طرحهای پژوهشی ترجمه و تفسیر قرآن و نیز صیانت و بازآفرینی تراث قرآنی.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ح: تقویت جلسات عمومی و تخصصی قرآن کریم با محوریت مساجد.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ط: حمایت از تولید محصولات فاخر هنری با مضامین قرآنی با اولویت آثار نمایشی.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ی: توسعه فعالیتهای تبلیغی و ترویجی قرآنی در سطح بین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RLotus" panose="02000503000000020002" pitchFamily="2" charset="-78"/>
              </a:rPr>
              <a:t>‌</a:t>
            </a:r>
            <a:r>
              <a:rPr lang="fa-IR" sz="18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المللی.</a:t>
            </a:r>
            <a:endParaRPr lang="en-US" sz="18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68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690079" y="2732822"/>
            <a:ext cx="4811842" cy="139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پیشنهاد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کمیته تبلیغ تدوین لایحه</a:t>
            </a:r>
          </a:p>
        </p:txBody>
      </p:sp>
    </p:spTree>
    <p:extLst>
      <p:ext uri="{BB962C8B-B14F-4D97-AF65-F5344CB8AC3E}">
        <p14:creationId xmlns:p14="http://schemas.microsoft.com/office/powerpoint/2010/main" val="391935539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A435DF-1274-6CB9-4B0B-2660CE07A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839679"/>
              </p:ext>
            </p:extLst>
          </p:nvPr>
        </p:nvGraphicFramePr>
        <p:xfrm>
          <a:off x="1615440" y="1239715"/>
          <a:ext cx="8961120" cy="437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28A88DC-22FA-1A49-7CF7-66920C03498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7666" y="3282153"/>
            <a:ext cx="8496667" cy="20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6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690079" y="2732822"/>
            <a:ext cx="4811842" cy="139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ماده پیشنهادی      </a:t>
            </a: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سازمان دارالقرآن الکریم</a:t>
            </a:r>
          </a:p>
        </p:txBody>
      </p:sp>
    </p:spTree>
    <p:extLst>
      <p:ext uri="{BB962C8B-B14F-4D97-AF65-F5344CB8AC3E}">
        <p14:creationId xmlns:p14="http://schemas.microsoft.com/office/powerpoint/2010/main" val="353202529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FDE90-37A0-6D9D-CAFA-39D33C94FA13}"/>
              </a:ext>
            </a:extLst>
          </p:cNvPr>
          <p:cNvSpPr txBox="1"/>
          <p:nvPr/>
        </p:nvSpPr>
        <p:spPr>
          <a:xfrm>
            <a:off x="813581" y="548639"/>
            <a:ext cx="10564837" cy="552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دولت مکلف است، در راستای اجرای اسناد راهبردی منشور توسعه فرهنگ قرآنی و تحقق بیانیه گام دوم انقلاب اسلامی، به منظور اعتلاء فرهنگ عمومی، اولویت بخشی به قرآن کریم در نظام مدیریت فرهنگی کشور، گسترش فرهنگ حیاتبخش قرآن و  عترت و ارتقای سواد قرآنی جامعه، دخالت دادن قرآن در مسائل کلان و اساسی انقلاب اسلامی، ایجاد انس عمومی با قرآن کریم در میان اقشار مختلف مردم، ارتقاء سلامت اجتماعی و پیشگیری و کاهش آسیب‌های اجتماعی، با بهره گیری از ظرفیت همه ی دستگاهها به ویژه وزارتخانه های فرهنگ و ارشاد  اسلامی و آموزش و پرورش و علوم، تحقیقات و فناوری، سازمان تبلیغات اسلامی، سازمان دارالقرآن الکریم، صداوسیما، حوزه های علمیه، دانشگاه ها به خصوص دانشگاه فرهنگیان، جهاددانشگاهی، شهرداری ها، مؤسسات مردم نهاد و بسیج، این اقدامات را انجام دهد: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تبلیغ، ترویج و گسترش فرهنگ قرآنی: بند الف تا هـ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آموزش قرآن: </a:t>
            </a:r>
            <a:r>
              <a:rPr lang="fa-IR" sz="2000" dirty="0">
                <a:solidFill>
                  <a:schemeClr val="bg1"/>
                </a:solidFill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بند واو تا کاف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حکمرانی قرآنی: بند لام تا سین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سرمایه انسانی: بند عین تا فاء</a:t>
            </a:r>
          </a:p>
        </p:txBody>
      </p:sp>
    </p:spTree>
    <p:extLst>
      <p:ext uri="{BB962C8B-B14F-4D97-AF65-F5344CB8AC3E}">
        <p14:creationId xmlns:p14="http://schemas.microsoft.com/office/powerpoint/2010/main" val="364602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FDE90-37A0-6D9D-CAFA-39D33C94FA13}"/>
              </a:ext>
            </a:extLst>
          </p:cNvPr>
          <p:cNvSpPr txBox="1"/>
          <p:nvPr/>
        </p:nvSpPr>
        <p:spPr>
          <a:xfrm>
            <a:off x="813581" y="1479748"/>
            <a:ext cx="10564837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b="1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تبلیغ، ترویج و گسترش فرهنگ قرآنی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الف: بسیج همه ظرفیت‌های تبلیغاتی دولتی و غیردولتی به منظور ترویج، فرهنگ‌سازی و تعمیق مفاهیم قرآنی مورد نیاز امروز جامعه اسلامی در بین همه اقشار جامعه برای اعتلاء فرهنگ عمومی 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ب: حمایت از توسعه فرهنگ قرآنی در فضای رسانه‌ای و مجازی؛ از طریق حمایت از رسانه‌های قرآنی، پشتیبانی از فعالیتهای نوآورانه و فناورانه قرآنی و آموزش‌ٰهای رسانه‌ای به فعالان قرآنی.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ج: حمایت از تولید محصولات فاخر هنری با مضامین قرآنی با اولویت آثار نمایشی برای مخاطبین و اقشار مختلف جامعه با نیازها و ذائقه‌های گوناگون در قالب‌های متنوع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د: توسعه فعالیتهای تبلیغی و ترویجی قرآنی در سطح بین المللی با </a:t>
            </a: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Times New Roman" panose="02020603050405020304" pitchFamily="18" charset="0"/>
                <a:cs typeface="IRLotus" panose="02000503000000020002" pitchFamily="2" charset="-78"/>
              </a:rPr>
              <a:t>تربیت و اعزام مبلغ بین‌المللی قرآن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هـ: حمایت ویژه از فعالیت‌های فرامرزی قرآنی در سطح جهان اسلام و حتی بین‌الملل به منظور استفاده از جایگاه ممتاز و بی‌بدیل قرآن کریم در جهان اسلام و تأکید مقام معظم رهبری در نامه به جوانان اروپا بر مراجعه مستقیم به قرآن. 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13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FDE90-37A0-6D9D-CAFA-39D33C94FA13}"/>
              </a:ext>
            </a:extLst>
          </p:cNvPr>
          <p:cNvSpPr txBox="1"/>
          <p:nvPr/>
        </p:nvSpPr>
        <p:spPr>
          <a:xfrm>
            <a:off x="813581" y="1593113"/>
            <a:ext cx="10564837" cy="367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b="1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آموزش قرآن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و: ریشه کنی بیسوادی قرآنی و تقویت و توسعه نظام آموزشی قرآن کریم از طریق برنامه ریزی برای بهبود و به روز رسانی فرآیندها، ابزار و منابع آموزشی، تقسیم کاری ملی میان دستگاه های فرهنگی و تخصیص اعتبارات موردنیاز در قالب بودجه های سنواتی.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ز: حمایت از فعالیت‌های آموزشی معنامحور قرآن کریم بالخصوص حمایت از ملی‌شدن جریان تدبر و فهم قرآن میان عموم مردم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ح: حمایت از توسعه زیرساختها و توانمندسازی موسسات قرآنی مردم نهاد و پیشبینی منابع مورد نیاز در بودجه های سنواتی.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ط: بسترسازی و ایجاد سازوکارهای حمایتی به منظور ترویج حفظ قرآن کریم به خصوص حفظ معنامحور و موضوعی قرآن کریم و برنامه ریزی برای تربیت 10 میلیون حافظ قرآن کریم.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ی: تقویت جلسات عمومی و تخصصی قرآن کریم با محوریت مساجد با تأکید بر راه‌اندازی منابر قرآنی مورد تأکید مقام معظم رهبری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ک: تقویت جلسات تدبر در قرآن کریم با محوریت حوزه‌های علمیه، مساجد و هیئات.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435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FDE90-37A0-6D9D-CAFA-39D33C94FA13}"/>
              </a:ext>
            </a:extLst>
          </p:cNvPr>
          <p:cNvSpPr txBox="1"/>
          <p:nvPr/>
        </p:nvSpPr>
        <p:spPr>
          <a:xfrm>
            <a:off x="813581" y="831879"/>
            <a:ext cx="10564837" cy="519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b="1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حکمرانی قرآنی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ل: حمایت از نظریه پردازی و توسعه پژوهشهای قرآنی، به منظور کاربردی سازی تعالیم قرآنی در زندگی فردی و اجتماعی.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م: بسترسازی و ایجاد فرآیند تأسیس و مجوزدهی اندیشکده‌های قرآنی جهت تولید راه‌حل‌های دینی با رویکرد قرآنی برای مسائل نظام جمهوری اسلامی و حمایت از فعالیت‌های محتوایی قرآنی در لایه سیاستگذاری و حرکت کلان جمهوری اسلامی ایران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ن: حمایت از طرحهای پژوهشی ترجمه و تفسیر قرآن و نیز صیانت و بازآفرینی تراث قرآنی.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س: حمایت از تأسیس پژوهشکده‌های تربیت قرآنی و پژوهشکده‌های مشاوره قرآنی به منظور کاربردی‌ساختن قرآن کریم در </a:t>
            </a: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Times New Roman" panose="02020603050405020304" pitchFamily="18" charset="0"/>
                <a:cs typeface="IRLotus" panose="02000503000000020002" pitchFamily="2" charset="-78"/>
              </a:rPr>
              <a:t>حل معضلات و آسیب‌های اجتماعی مورد تأکید در </a:t>
            </a: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سیاستهای کلی برنامه هفتم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 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b="1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عرصه سرمایه انسانی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ع: ارتقاء و تربیت کادر قرآنی کشور اعم از مدیران، کارشناسان، معلمان، اساتید، فعالان و دغدغه‌مندان قرآنی کشور جهت هویت‌سازی و تشکیل یک جبهه منسجم، با انگیزه و فعال مردمی در برابر توطئه‌های همیشگی دشمنان برای حذف قرآن از زندگی مسلمین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IRLotus" panose="02000503000000020002" pitchFamily="2" charset="-78"/>
                <a:ea typeface="Calibri" panose="020F0502020204030204" pitchFamily="34" charset="0"/>
                <a:cs typeface="IRLotus" panose="02000503000000020002" pitchFamily="2" charset="-78"/>
              </a:rPr>
              <a:t>ف: توانمندسازی سرمایه انسانی با تاکید بر تربیت مربی و استاد تدبر در قرآن کریم و همچنین طراحی بسته‌های آموزشی ویژه مختص مخاطبان خاص مثل هنرمندان، مسؤولان جهت ارتقاء سطح انس و معرفت قرآنی این مخاطبان خاص</a:t>
            </a:r>
            <a:endParaRPr lang="en-US" sz="2000" dirty="0">
              <a:solidFill>
                <a:schemeClr val="bg1"/>
              </a:solidFill>
              <a:effectLst/>
              <a:latin typeface="IRLotus" panose="02000503000000020002" pitchFamily="2" charset="-78"/>
              <a:ea typeface="Calibri" panose="020F0502020204030204" pitchFamily="34" charset="0"/>
              <a:cs typeface="IRLotus" panose="02000503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38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690079" y="2083816"/>
            <a:ext cx="4811842" cy="199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 Thin" pitchFamily="2" charset="-78"/>
                <a:cs typeface="Vazir Thin" pitchFamily="2" charset="-78"/>
                <a:sym typeface="Arial"/>
              </a:rPr>
              <a:t>نشست اندیشـــه‌ورزی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قــــــــــــــــــــــــــــــــــــــــــــــرآن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و برنامه هفته توسعه</a:t>
            </a:r>
            <a:endParaRPr kumimoji="0" lang="fa-IR" sz="2400" b="0" i="0" u="none" strike="noStrike" kern="0" cap="none" spc="0" normalizeH="0" baseline="0" noProof="0" dirty="0">
              <a:ln>
                <a:noFill/>
              </a:ln>
              <a:solidFill>
                <a:srgbClr val="FFED01"/>
              </a:solidFill>
              <a:effectLst/>
              <a:uLnTx/>
              <a:uFillTx/>
              <a:latin typeface="Vazir Black" pitchFamily="2" charset="-78"/>
              <a:cs typeface="Vazir Black" pitchFamily="2" charset="-78"/>
              <a:sym typeface="Arial"/>
            </a:endParaRPr>
          </a:p>
        </p:txBody>
      </p:sp>
      <p:sp>
        <p:nvSpPr>
          <p:cNvPr id="3" name="Google Shape;94;p17">
            <a:extLst>
              <a:ext uri="{FF2B5EF4-FFF2-40B4-BE49-F238E27FC236}">
                <a16:creationId xmlns:a16="http://schemas.microsoft.com/office/drawing/2014/main" id="{8F322B84-2F60-E17B-B830-34257DA25A14}"/>
              </a:ext>
            </a:extLst>
          </p:cNvPr>
          <p:cNvSpPr txBox="1">
            <a:spLocks/>
          </p:cNvSpPr>
          <p:nvPr/>
        </p:nvSpPr>
        <p:spPr>
          <a:xfrm>
            <a:off x="3690079" y="3854559"/>
            <a:ext cx="4811842" cy="199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 Thin" pitchFamily="2" charset="-78"/>
                <a:cs typeface="Vazir Thin" pitchFamily="2" charset="-78"/>
                <a:sym typeface="Arial"/>
              </a:rPr>
              <a:t>آذر ۱۴۰۱ – سازمان دارالقـــــــــرآن الکریم</a:t>
            </a:r>
            <a:endParaRPr kumimoji="0" lang="fa-I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zir Black" pitchFamily="2" charset="-78"/>
              <a:cs typeface="Vazir Black" pitchFamily="2" charset="-78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C436C-CF96-D087-1347-5EC327385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2034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24793"/>
          <a:stretch/>
        </p:blipFill>
        <p:spPr>
          <a:xfrm>
            <a:off x="5481787" y="4569660"/>
            <a:ext cx="1228426" cy="1235042"/>
          </a:xfrm>
          <a:prstGeom prst="rect">
            <a:avLst/>
          </a:prstGeom>
          <a:noFill/>
          <a:effectLst>
            <a:glow rad="190500">
              <a:schemeClr val="accent1">
                <a:alpha val="23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137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956866" y="2670627"/>
            <a:ext cx="4278264" cy="290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>
              <a:buClr>
                <a:prstClr val="black"/>
              </a:buClr>
            </a:pPr>
            <a:r>
              <a:rPr lang="fa-IR" sz="3600" dirty="0">
                <a:solidFill>
                  <a:prstClr val="white"/>
                </a:solidFill>
                <a:latin typeface="Vazir Thin" pitchFamily="2" charset="-78"/>
                <a:cs typeface="Vazir Thin" pitchFamily="2" charset="-78"/>
              </a:rPr>
              <a:t>کارى که قرآنى‌ها امروز در کشور ما می‌کنند، به‌نظر من یک </a:t>
            </a: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یک کار راهبردی </a:t>
            </a:r>
            <a:r>
              <a:rPr lang="fa-IR" sz="3600" dirty="0">
                <a:solidFill>
                  <a:srgbClr val="FFED01"/>
                </a:solidFill>
                <a:latin typeface="Vazir Black" pitchFamily="2" charset="-78"/>
                <a:cs typeface="Vazir Black" pitchFamily="2" charset="-78"/>
              </a:rPr>
              <a:t>و مهم </a:t>
            </a:r>
            <a:r>
              <a:rPr lang="fa-IR" sz="3600" dirty="0">
                <a:solidFill>
                  <a:prstClr val="white"/>
                </a:solidFill>
                <a:latin typeface="Vazir Thin" pitchFamily="2" charset="-78"/>
                <a:cs typeface="Vazir Thin" pitchFamily="2" charset="-78"/>
              </a:rPr>
              <a:t>است.</a:t>
            </a:r>
            <a:endParaRPr kumimoji="0" lang="fa-IR" sz="2400" b="0" i="0" u="none" strike="noStrike" kern="0" cap="none" spc="0" normalizeH="0" baseline="0" noProof="0" dirty="0">
              <a:ln>
                <a:noFill/>
              </a:ln>
              <a:solidFill>
                <a:srgbClr val="FFED01"/>
              </a:solidFill>
              <a:effectLst/>
              <a:uLnTx/>
              <a:uFillTx/>
              <a:latin typeface="Vazir Black" pitchFamily="2" charset="-78"/>
              <a:cs typeface="Vazir Black" pitchFamily="2" charset="-78"/>
              <a:sym typeface="Arial"/>
            </a:endParaRPr>
          </a:p>
        </p:txBody>
      </p:sp>
      <p:sp>
        <p:nvSpPr>
          <p:cNvPr id="3" name="Google Shape;94;p17">
            <a:extLst>
              <a:ext uri="{FF2B5EF4-FFF2-40B4-BE49-F238E27FC236}">
                <a16:creationId xmlns:a16="http://schemas.microsoft.com/office/drawing/2014/main" id="{8F322B84-2F60-E17B-B830-34257DA25A14}"/>
              </a:ext>
            </a:extLst>
          </p:cNvPr>
          <p:cNvSpPr txBox="1">
            <a:spLocks/>
          </p:cNvSpPr>
          <p:nvPr/>
        </p:nvSpPr>
        <p:spPr>
          <a:xfrm>
            <a:off x="3690077" y="5078972"/>
            <a:ext cx="4811842" cy="78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 Thin" pitchFamily="2" charset="-78"/>
                <a:cs typeface="Vazir Thin" pitchFamily="2" charset="-78"/>
                <a:sym typeface="Arial"/>
              </a:rPr>
              <a:t>مقام معظم رهبری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lang="fa-IR" sz="1800" dirty="0">
                <a:solidFill>
                  <a:prstClr val="white"/>
                </a:solidFill>
                <a:latin typeface="Vazir Thin" pitchFamily="2" charset="-78"/>
                <a:cs typeface="Vazir Thin" pitchFamily="2" charset="-78"/>
              </a:rPr>
              <a:t>۹۳/۴/۸</a:t>
            </a: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zir Black" pitchFamily="2" charset="-78"/>
              <a:cs typeface="Vazir Black" pitchFamily="2" charset="-78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62814-FA9D-F473-A61E-916E32B48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92" y="816427"/>
            <a:ext cx="1725613" cy="1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919787" y="2600096"/>
            <a:ext cx="4545051" cy="290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1">
              <a:buClr>
                <a:prstClr val="black"/>
              </a:buClr>
            </a:pPr>
            <a:r>
              <a:rPr lang="fa-IR" sz="3300" dirty="0">
                <a:solidFill>
                  <a:prstClr val="white"/>
                </a:solidFill>
                <a:latin typeface="Vazir Thin" pitchFamily="2" charset="-78"/>
                <a:cs typeface="Vazir Thin" pitchFamily="2" charset="-78"/>
              </a:rPr>
              <a:t>در دوران جمهوری اسلامی و حاکمیت اسلام، یکی </a:t>
            </a:r>
            <a:r>
              <a:rPr lang="fa-IR" sz="3300" dirty="0">
                <a:solidFill>
                  <a:srgbClr val="FFED01"/>
                </a:solidFill>
                <a:latin typeface="Vazir Black" pitchFamily="2" charset="-78"/>
                <a:cs typeface="Vazir Black" pitchFamily="2" charset="-78"/>
              </a:rPr>
              <a:t>از برنامـــــه‌های اصلــــی برای مسئولین کشور</a:t>
            </a:r>
            <a:r>
              <a:rPr lang="fa-IR" sz="3300" dirty="0">
                <a:solidFill>
                  <a:prstClr val="white"/>
                </a:solidFill>
                <a:latin typeface="Vazir Thin" pitchFamily="2" charset="-78"/>
                <a:cs typeface="Vazir Thin" pitchFamily="2" charset="-78"/>
              </a:rPr>
              <a:t>، ترویج قرآن است.</a:t>
            </a:r>
            <a:endParaRPr kumimoji="0" lang="fa-IR" sz="3300" b="0" i="0" u="none" strike="noStrike" kern="0" cap="none" spc="0" normalizeH="0" baseline="0" noProof="0" dirty="0">
              <a:ln>
                <a:noFill/>
              </a:ln>
              <a:solidFill>
                <a:srgbClr val="FFED01"/>
              </a:solidFill>
              <a:effectLst/>
              <a:uLnTx/>
              <a:uFillTx/>
              <a:latin typeface="Vazir Black" pitchFamily="2" charset="-78"/>
              <a:cs typeface="Vazir Black" pitchFamily="2" charset="-78"/>
              <a:sym typeface="Arial"/>
            </a:endParaRPr>
          </a:p>
        </p:txBody>
      </p:sp>
      <p:sp>
        <p:nvSpPr>
          <p:cNvPr id="3" name="Google Shape;94;p17">
            <a:extLst>
              <a:ext uri="{FF2B5EF4-FFF2-40B4-BE49-F238E27FC236}">
                <a16:creationId xmlns:a16="http://schemas.microsoft.com/office/drawing/2014/main" id="{8F322B84-2F60-E17B-B830-34257DA25A14}"/>
              </a:ext>
            </a:extLst>
          </p:cNvPr>
          <p:cNvSpPr txBox="1">
            <a:spLocks/>
          </p:cNvSpPr>
          <p:nvPr/>
        </p:nvSpPr>
        <p:spPr>
          <a:xfrm>
            <a:off x="3690077" y="5258818"/>
            <a:ext cx="4811842" cy="78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 Thin" pitchFamily="2" charset="-78"/>
                <a:cs typeface="Vazir Thin" pitchFamily="2" charset="-78"/>
                <a:sym typeface="Arial"/>
              </a:rPr>
              <a:t>مقام معظم رهبری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 Thin" pitchFamily="2" charset="-78"/>
                <a:cs typeface="Vazir Thin" pitchFamily="2" charset="-78"/>
                <a:sym typeface="Arial"/>
              </a:rPr>
              <a:t>۹۱/۴/۴</a:t>
            </a: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zir Black" pitchFamily="2" charset="-78"/>
              <a:cs typeface="Vazir Black" pitchFamily="2" charset="-78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62814-FA9D-F473-A61E-916E32B48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92" y="816427"/>
            <a:ext cx="1725613" cy="1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6765" y="736821"/>
            <a:ext cx="6175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dirty="0">
                <a:solidFill>
                  <a:schemeClr val="accent5">
                    <a:lumMod val="40000"/>
                    <a:lumOff val="60000"/>
                  </a:schemeClr>
                </a:solidFill>
                <a:latin typeface="Ray Black" panose="02000504000000020004" pitchFamily="2" charset="-78"/>
                <a:cs typeface="B Mitra" panose="00000400000000000000" pitchFamily="2" charset="-78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7257" y="2828834"/>
            <a:ext cx="6175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dirty="0">
                <a:solidFill>
                  <a:schemeClr val="accent5">
                    <a:lumMod val="40000"/>
                    <a:lumOff val="60000"/>
                  </a:schemeClr>
                </a:solidFill>
                <a:latin typeface="Ray Black" panose="02000504000000020004" pitchFamily="2" charset="-78"/>
                <a:cs typeface="B Mitra" panose="00000400000000000000" pitchFamily="2" charset="-78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7249" y="4952072"/>
            <a:ext cx="6175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dirty="0">
                <a:solidFill>
                  <a:schemeClr val="accent5">
                    <a:lumMod val="40000"/>
                    <a:lumOff val="60000"/>
                  </a:schemeClr>
                </a:solidFill>
                <a:latin typeface="Ray Black" panose="02000504000000020004" pitchFamily="2" charset="-78"/>
                <a:cs typeface="B Mitra" panose="00000400000000000000" pitchFamily="2" charset="-78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7283" y="2825017"/>
            <a:ext cx="6175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dirty="0">
                <a:solidFill>
                  <a:schemeClr val="accent5">
                    <a:lumMod val="40000"/>
                    <a:lumOff val="60000"/>
                  </a:schemeClr>
                </a:solidFill>
                <a:latin typeface="Ray Black" panose="02000504000000020004" pitchFamily="2" charset="-78"/>
                <a:cs typeface="B Mitra" panose="00000400000000000000" pitchFamily="2" charset="-78"/>
              </a:rPr>
              <a:t>4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086034" y="3210049"/>
            <a:ext cx="390563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Ray Black" panose="02000504000000020004" pitchFamily="2" charset="-78"/>
                <a:cs typeface="Ray Black" panose="02000504000000020004" pitchFamily="2" charset="-78"/>
              </a:rPr>
              <a:t>در ادامه...</a:t>
            </a:r>
            <a:endParaRPr sz="4000" dirty="0">
              <a:solidFill>
                <a:schemeClr val="bg1"/>
              </a:solidFill>
              <a:latin typeface="Ray Black" panose="02000504000000020004" pitchFamily="2" charset="-78"/>
              <a:cs typeface="Ray Black" panose="02000504000000020004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72010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7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F30EC-6C0B-4FE0-BA3D-659D457A6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76F30EC-6C0B-4FE0-BA3D-659D457A6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B1E7A-9D1A-452E-AADE-C0A5A7E67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F9B1E7A-9D1A-452E-AADE-C0A5A7E67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CB12B3-C4A7-4287-9E8E-DBECCD8DF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8CB12B3-C4A7-4287-9E8E-DBECCD8DF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09FD7F-263F-4EC9-B565-A85D9E2A1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F09FD7F-263F-4EC9-B565-A85D9E2A1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881391-1DBD-4316-BFA1-F7E5D20B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3881391-1DBD-4316-BFA1-F7E5D20B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64A4CC-C2AF-41A3-BC63-C0BA40788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C64A4CC-C2AF-41A3-BC63-C0BA40788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87DA71-F5F2-4C7E-8CE4-B4CC57CB3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C87DA71-F5F2-4C7E-8CE4-B4CC57CB3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E7A46C-DFE2-441A-A5AF-178A6E149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25E7A46C-DFE2-441A-A5AF-178A6E149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827B1E40-6517-EA8C-6C1D-3DBD48533237}"/>
              </a:ext>
            </a:extLst>
          </p:cNvPr>
          <p:cNvSpPr txBox="1">
            <a:spLocks/>
          </p:cNvSpPr>
          <p:nvPr/>
        </p:nvSpPr>
        <p:spPr>
          <a:xfrm>
            <a:off x="3690079" y="2732822"/>
            <a:ext cx="4811842" cy="139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قــــــــــــــــــــــــــــــــــــــــــــــرآن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>
                <a:ln>
                  <a:noFill/>
                </a:ln>
                <a:solidFill>
                  <a:srgbClr val="FFED01"/>
                </a:solidFill>
                <a:effectLst/>
                <a:uLnTx/>
                <a:uFillTx/>
                <a:latin typeface="Vazir Black" pitchFamily="2" charset="-78"/>
                <a:cs typeface="Vazir Black" pitchFamily="2" charset="-78"/>
                <a:sym typeface="Arial"/>
              </a:rPr>
              <a:t>در برنامه‌های توسعه</a:t>
            </a:r>
            <a:endParaRPr kumimoji="0" lang="fa-IR" sz="2400" b="0" i="0" u="none" strike="noStrike" kern="0" cap="none" spc="0" normalizeH="0" baseline="0" noProof="0" dirty="0">
              <a:ln>
                <a:noFill/>
              </a:ln>
              <a:solidFill>
                <a:srgbClr val="FFED01"/>
              </a:solidFill>
              <a:effectLst/>
              <a:uLnTx/>
              <a:uFillTx/>
              <a:latin typeface="Vazir Black" pitchFamily="2" charset="-78"/>
              <a:cs typeface="Vazir Black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9017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A435DF-1274-6CB9-4B0B-2660CE07A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783625"/>
              </p:ext>
            </p:extLst>
          </p:nvPr>
        </p:nvGraphicFramePr>
        <p:xfrm>
          <a:off x="1799772" y="1110342"/>
          <a:ext cx="8592456" cy="197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A1340E-69F5-82E9-55FE-0A010B1E4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658782"/>
              </p:ext>
            </p:extLst>
          </p:nvPr>
        </p:nvGraphicFramePr>
        <p:xfrm>
          <a:off x="1799772" y="3777344"/>
          <a:ext cx="8592456" cy="197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22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147A4A-289F-4728-A5D9-5B59F2BCF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0147A4A-289F-4728-A5D9-5B59F2BCF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C9C51-07D0-457F-8BF8-86C8B0C31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4DC9C51-07D0-457F-8BF8-86C8B0C31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64A93-A36A-4C8E-B765-7B1A9B49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F964A93-A36A-4C8E-B765-7B1A9B49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15271B-86D3-48A6-8AA7-F1C10371B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015271B-86D3-48A6-8AA7-F1C10371B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147A4A-289F-4728-A5D9-5B59F2BCF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0147A4A-289F-4728-A5D9-5B59F2BCF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DC9C51-07D0-457F-8BF8-86C8B0C31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4DC9C51-07D0-457F-8BF8-86C8B0C31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64A93-A36A-4C8E-B765-7B1A9B49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F964A93-A36A-4C8E-B765-7B1A9B49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15271B-86D3-48A6-8AA7-F1C10371B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015271B-86D3-48A6-8AA7-F1C10371B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9DBEB9-4FB3-33BE-4781-A605484BF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620797"/>
              </p:ext>
            </p:extLst>
          </p:nvPr>
        </p:nvGraphicFramePr>
        <p:xfrm>
          <a:off x="3091375" y="1436663"/>
          <a:ext cx="6009249" cy="398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5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0BE723-6767-4A9A-9EB9-500E730B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E49598-1470-4FAF-A761-9E7F439D1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impl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18408</TotalTime>
  <Words>2323</Words>
  <Application>Microsoft Office PowerPoint</Application>
  <PresentationFormat>Widescreen</PresentationFormat>
  <Paragraphs>121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Ray Black</vt:lpstr>
      <vt:lpstr>Arial</vt:lpstr>
      <vt:lpstr>IRLotus</vt:lpstr>
      <vt:lpstr>Vazir Black</vt:lpstr>
      <vt:lpstr>Calibri</vt:lpstr>
      <vt:lpstr>Vazir Thin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 ادامه...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مرکز راهبری برهان</dc:title>
  <dc:creator>HOSHEMASNOE</dc:creator>
  <cp:lastModifiedBy>hamid reza</cp:lastModifiedBy>
  <cp:revision>260</cp:revision>
  <dcterms:modified xsi:type="dcterms:W3CDTF">2022-12-06T14:27:04Z</dcterms:modified>
</cp:coreProperties>
</file>